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Open Sans Bold" charset="1" panose="020B0806030504020204"/>
      <p:regular r:id="rId27"/>
    </p:embeddedFont>
    <p:embeddedFont>
      <p:font typeface="Montserrat Classic" charset="1" panose="00000500000000000000"/>
      <p:regular r:id="rId28"/>
    </p:embeddedFont>
    <p:embeddedFont>
      <p:font typeface="League Spartan" charset="1" panose="00000800000000000000"/>
      <p:regular r:id="rId29"/>
    </p:embeddedFont>
    <p:embeddedFont>
      <p:font typeface="Canva Sans" charset="1" panose="020B0503030501040103"/>
      <p:regular r:id="rId30"/>
    </p:embeddedFont>
    <p:embeddedFont>
      <p:font typeface="TT Interphases" charset="1" panose="02000503020000020004"/>
      <p:regular r:id="rId31"/>
    </p:embeddedFont>
    <p:embeddedFont>
      <p:font typeface="TT Interphases Bold" charset="1" panose="02000803060000020004"/>
      <p:regular r:id="rId32"/>
    </p:embeddedFont>
    <p:embeddedFont>
      <p:font typeface="Clear Sans Bold" charset="1" panose="020B0803030202020304"/>
      <p:regular r:id="rId33"/>
    </p:embeddedFont>
    <p:embeddedFont>
      <p:font typeface="Clear Sans" charset="1" panose="020B05030302020203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9585" y="271207"/>
            <a:ext cx="354178" cy="486286"/>
          </a:xfrm>
          <a:custGeom>
            <a:avLst/>
            <a:gdLst/>
            <a:ahLst/>
            <a:cxnLst/>
            <a:rect r="r" b="b" t="t" l="l"/>
            <a:pathLst>
              <a:path h="486286" w="354178">
                <a:moveTo>
                  <a:pt x="0" y="0"/>
                </a:moveTo>
                <a:lnTo>
                  <a:pt x="354178" y="0"/>
                </a:lnTo>
                <a:lnTo>
                  <a:pt x="354178" y="486286"/>
                </a:lnTo>
                <a:lnTo>
                  <a:pt x="0" y="48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4270" y="2530341"/>
            <a:ext cx="12866707" cy="26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Projet 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             Système d'Irrigation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                                             à Base d'Arduino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245228">
            <a:off x="6316110" y="1679877"/>
            <a:ext cx="1441062" cy="1889917"/>
          </a:xfrm>
          <a:custGeom>
            <a:avLst/>
            <a:gdLst/>
            <a:ahLst/>
            <a:cxnLst/>
            <a:rect r="r" b="b" t="t" l="l"/>
            <a:pathLst>
              <a:path h="1889917" w="1441062">
                <a:moveTo>
                  <a:pt x="0" y="0"/>
                </a:moveTo>
                <a:lnTo>
                  <a:pt x="1441062" y="0"/>
                </a:lnTo>
                <a:lnTo>
                  <a:pt x="1441062" y="1889917"/>
                </a:lnTo>
                <a:lnTo>
                  <a:pt x="0" y="188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08104" y="7893973"/>
            <a:ext cx="4090831" cy="249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017">
                <a:solidFill>
                  <a:srgbClr val="668F20"/>
                </a:solidFill>
                <a:latin typeface="Open Sans Bold"/>
              </a:rPr>
              <a:t>  Yassine Janane</a:t>
            </a:r>
          </a:p>
          <a:p>
            <a:pPr algn="l">
              <a:lnSpc>
                <a:spcPts val="3006"/>
              </a:lnSpc>
            </a:pPr>
            <a:r>
              <a:rPr lang="en-US" sz="2147">
                <a:solidFill>
                  <a:srgbClr val="668F20"/>
                </a:solidFill>
                <a:latin typeface="Open Sans Bold"/>
              </a:rPr>
              <a:t>    Salah Eddine  Manaa</a:t>
            </a:r>
          </a:p>
          <a:p>
            <a:pPr algn="l">
              <a:lnSpc>
                <a:spcPts val="4224"/>
              </a:lnSpc>
            </a:pPr>
            <a:r>
              <a:rPr lang="en-US" sz="3017">
                <a:solidFill>
                  <a:srgbClr val="668F20"/>
                </a:solidFill>
                <a:latin typeface="Open Sans Bold"/>
              </a:rPr>
              <a:t>  Saad  </a:t>
            </a:r>
            <a:r>
              <a:rPr lang="en-US" sz="3017">
                <a:solidFill>
                  <a:srgbClr val="668F20"/>
                </a:solidFill>
                <a:latin typeface="Open Sans Bold"/>
              </a:rPr>
              <a:t>Tmimi     </a:t>
            </a:r>
          </a:p>
          <a:p>
            <a:pPr algn="l">
              <a:lnSpc>
                <a:spcPts val="4224"/>
              </a:lnSpc>
            </a:pPr>
            <a:r>
              <a:rPr lang="en-US" sz="3017">
                <a:solidFill>
                  <a:srgbClr val="668F20"/>
                </a:solidFill>
                <a:latin typeface="Open Sans Bold"/>
              </a:rPr>
              <a:t>  Yassir Amrani  </a:t>
            </a:r>
          </a:p>
          <a:p>
            <a:pPr algn="l">
              <a:lnSpc>
                <a:spcPts val="42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66369" y="7956593"/>
            <a:ext cx="283470" cy="371764"/>
          </a:xfrm>
          <a:custGeom>
            <a:avLst/>
            <a:gdLst/>
            <a:ahLst/>
            <a:cxnLst/>
            <a:rect r="r" b="b" t="t" l="l"/>
            <a:pathLst>
              <a:path h="371764" w="283470">
                <a:moveTo>
                  <a:pt x="0" y="0"/>
                </a:moveTo>
                <a:lnTo>
                  <a:pt x="283470" y="0"/>
                </a:lnTo>
                <a:lnTo>
                  <a:pt x="283470" y="371764"/>
                </a:lnTo>
                <a:lnTo>
                  <a:pt x="0" y="37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8769" y="1028700"/>
            <a:ext cx="5271002" cy="1306377"/>
          </a:xfrm>
          <a:custGeom>
            <a:avLst/>
            <a:gdLst/>
            <a:ahLst/>
            <a:cxnLst/>
            <a:rect r="r" b="b" t="t" l="l"/>
            <a:pathLst>
              <a:path h="1306377" w="5271002">
                <a:moveTo>
                  <a:pt x="0" y="0"/>
                </a:moveTo>
                <a:lnTo>
                  <a:pt x="5271002" y="0"/>
                </a:lnTo>
                <a:lnTo>
                  <a:pt x="5271002" y="1306377"/>
                </a:lnTo>
                <a:lnTo>
                  <a:pt x="0" y="1306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66369" y="7062347"/>
            <a:ext cx="371162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3B63C"/>
                </a:solidFill>
                <a:latin typeface="Open Sans Bold"/>
              </a:rPr>
              <a:t>Membres du groupe :</a:t>
            </a:r>
            <a:r>
              <a:rPr lang="en-US" sz="2700">
                <a:solidFill>
                  <a:srgbClr val="E3B63C"/>
                </a:solidFill>
                <a:latin typeface="Open Sans Bold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766369" y="8423607"/>
            <a:ext cx="283470" cy="371764"/>
          </a:xfrm>
          <a:custGeom>
            <a:avLst/>
            <a:gdLst/>
            <a:ahLst/>
            <a:cxnLst/>
            <a:rect r="r" b="b" t="t" l="l"/>
            <a:pathLst>
              <a:path h="371764" w="283470">
                <a:moveTo>
                  <a:pt x="0" y="0"/>
                </a:moveTo>
                <a:lnTo>
                  <a:pt x="283470" y="0"/>
                </a:lnTo>
                <a:lnTo>
                  <a:pt x="283470" y="371765"/>
                </a:lnTo>
                <a:lnTo>
                  <a:pt x="0" y="371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6369" y="8886536"/>
            <a:ext cx="283470" cy="371764"/>
          </a:xfrm>
          <a:custGeom>
            <a:avLst/>
            <a:gdLst/>
            <a:ahLst/>
            <a:cxnLst/>
            <a:rect r="r" b="b" t="t" l="l"/>
            <a:pathLst>
              <a:path h="371764" w="283470">
                <a:moveTo>
                  <a:pt x="0" y="0"/>
                </a:moveTo>
                <a:lnTo>
                  <a:pt x="283470" y="0"/>
                </a:lnTo>
                <a:lnTo>
                  <a:pt x="283470" y="371764"/>
                </a:lnTo>
                <a:lnTo>
                  <a:pt x="0" y="37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66369" y="9442973"/>
            <a:ext cx="283470" cy="371764"/>
          </a:xfrm>
          <a:custGeom>
            <a:avLst/>
            <a:gdLst/>
            <a:ahLst/>
            <a:cxnLst/>
            <a:rect r="r" b="b" t="t" l="l"/>
            <a:pathLst>
              <a:path h="371764" w="283470">
                <a:moveTo>
                  <a:pt x="0" y="0"/>
                </a:moveTo>
                <a:lnTo>
                  <a:pt x="283470" y="0"/>
                </a:lnTo>
                <a:lnTo>
                  <a:pt x="283470" y="371764"/>
                </a:lnTo>
                <a:lnTo>
                  <a:pt x="0" y="37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01822" y="1259613"/>
            <a:ext cx="26971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D242C"/>
                </a:solidFill>
                <a:latin typeface="Montserrat Classic"/>
              </a:rPr>
              <a:t>EMSI-2023/2024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1095" y="1983736"/>
            <a:ext cx="91733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34C26"/>
                </a:solidFill>
                <a:latin typeface="League Spartan"/>
              </a:rPr>
              <a:t> Interactions avec l'utilisateur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63512" y="2663186"/>
            <a:ext cx="13760976" cy="6999706"/>
            <a:chOff x="0" y="0"/>
            <a:chExt cx="18347968" cy="9332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584330" y="2932838"/>
              <a:ext cx="6763638" cy="2791538"/>
            </a:xfrm>
            <a:custGeom>
              <a:avLst/>
              <a:gdLst/>
              <a:ahLst/>
              <a:cxnLst/>
              <a:rect r="r" b="b" t="t" l="l"/>
              <a:pathLst>
                <a:path h="2791538" w="6763638">
                  <a:moveTo>
                    <a:pt x="0" y="0"/>
                  </a:moveTo>
                  <a:lnTo>
                    <a:pt x="6763638" y="0"/>
                  </a:lnTo>
                  <a:lnTo>
                    <a:pt x="6763638" y="2791538"/>
                  </a:lnTo>
                  <a:lnTo>
                    <a:pt x="0" y="279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55181" cy="1611538"/>
            </a:xfrm>
            <a:custGeom>
              <a:avLst/>
              <a:gdLst/>
              <a:ahLst/>
              <a:cxnLst/>
              <a:rect r="r" b="b" t="t" l="l"/>
              <a:pathLst>
                <a:path h="1611538" w="6155181">
                  <a:moveTo>
                    <a:pt x="0" y="0"/>
                  </a:moveTo>
                  <a:lnTo>
                    <a:pt x="6155181" y="0"/>
                  </a:lnTo>
                  <a:lnTo>
                    <a:pt x="6155181" y="1611538"/>
                  </a:lnTo>
                  <a:lnTo>
                    <a:pt x="0" y="161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461365"/>
              <a:ext cx="6162853" cy="1613547"/>
            </a:xfrm>
            <a:custGeom>
              <a:avLst/>
              <a:gdLst/>
              <a:ahLst/>
              <a:cxnLst/>
              <a:rect r="r" b="b" t="t" l="l"/>
              <a:pathLst>
                <a:path h="1613547" w="6162853">
                  <a:moveTo>
                    <a:pt x="0" y="0"/>
                  </a:moveTo>
                  <a:lnTo>
                    <a:pt x="6162853" y="0"/>
                  </a:lnTo>
                  <a:lnTo>
                    <a:pt x="6162853" y="1613547"/>
                  </a:lnTo>
                  <a:lnTo>
                    <a:pt x="0" y="161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7721402"/>
              <a:ext cx="6155181" cy="1611538"/>
            </a:xfrm>
            <a:custGeom>
              <a:avLst/>
              <a:gdLst/>
              <a:ahLst/>
              <a:cxnLst/>
              <a:rect r="r" b="b" t="t" l="l"/>
              <a:pathLst>
                <a:path h="1611538" w="6155181">
                  <a:moveTo>
                    <a:pt x="0" y="0"/>
                  </a:moveTo>
                  <a:lnTo>
                    <a:pt x="6155181" y="0"/>
                  </a:lnTo>
                  <a:lnTo>
                    <a:pt x="6155181" y="1611539"/>
                  </a:lnTo>
                  <a:lnTo>
                    <a:pt x="0" y="1611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125457"/>
              <a:ext cx="6162853" cy="1613547"/>
            </a:xfrm>
            <a:custGeom>
              <a:avLst/>
              <a:gdLst/>
              <a:ahLst/>
              <a:cxnLst/>
              <a:rect r="r" b="b" t="t" l="l"/>
              <a:pathLst>
                <a:path h="1613547" w="6162853">
                  <a:moveTo>
                    <a:pt x="0" y="0"/>
                  </a:moveTo>
                  <a:lnTo>
                    <a:pt x="6162853" y="0"/>
                  </a:lnTo>
                  <a:lnTo>
                    <a:pt x="6162853" y="1613546"/>
                  </a:lnTo>
                  <a:lnTo>
                    <a:pt x="0" y="161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79362" y="574300"/>
              <a:ext cx="3773574" cy="4965228"/>
            </a:xfrm>
            <a:custGeom>
              <a:avLst/>
              <a:gdLst/>
              <a:ahLst/>
              <a:cxnLst/>
              <a:rect r="r" b="b" t="t" l="l"/>
              <a:pathLst>
                <a:path h="4965228" w="3773574">
                  <a:moveTo>
                    <a:pt x="0" y="0"/>
                  </a:moveTo>
                  <a:lnTo>
                    <a:pt x="3773574" y="0"/>
                  </a:lnTo>
                  <a:lnTo>
                    <a:pt x="3773574" y="4965228"/>
                  </a:lnTo>
                  <a:lnTo>
                    <a:pt x="0" y="496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245430" y="3966657"/>
              <a:ext cx="517417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DBC898"/>
                  </a:solidFill>
                  <a:latin typeface="Open Sans Bold"/>
                </a:rPr>
                <a:t>Utilisateur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21381" y="536200"/>
              <a:ext cx="411241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Bold"/>
                </a:rPr>
                <a:t>Configurée le système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98988" y="3006941"/>
              <a:ext cx="55300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Bold"/>
                </a:rPr>
                <a:t>Activer/Désactiver le système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31556" y="5671033"/>
              <a:ext cx="506491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Bold"/>
                </a:rPr>
                <a:t>Surveiller l’état du système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25217" y="8005625"/>
              <a:ext cx="4337645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Bold"/>
                </a:rPr>
                <a:t>Ajuster les paramètres 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Bold"/>
                </a:rPr>
                <a:t>d’irrigation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H="true" flipV="true">
              <a:off x="6155181" y="805769"/>
              <a:ext cx="5429149" cy="3522838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 flipV="true">
              <a:off x="5929044" y="3268138"/>
              <a:ext cx="5655286" cy="1060469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6162853" y="4328607"/>
              <a:ext cx="5421478" cy="1603623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6155181" y="4328607"/>
              <a:ext cx="5429149" cy="4198565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750698" y="728526"/>
            <a:ext cx="11509938" cy="100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5861">
                <a:solidFill>
                  <a:srgbClr val="55833D"/>
                </a:solidFill>
                <a:latin typeface="League Spartan"/>
              </a:rPr>
              <a:t>Diagramme cas d’utilisation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8828" y="1443221"/>
            <a:ext cx="9145138" cy="1282179"/>
            <a:chOff x="0" y="0"/>
            <a:chExt cx="796962" cy="111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6962" cy="111737"/>
            </a:xfrm>
            <a:custGeom>
              <a:avLst/>
              <a:gdLst/>
              <a:ahLst/>
              <a:cxnLst/>
              <a:rect r="r" b="b" t="t" l="l"/>
              <a:pathLst>
                <a:path h="111737" w="796962">
                  <a:moveTo>
                    <a:pt x="593762" y="0"/>
                  </a:moveTo>
                  <a:cubicBezTo>
                    <a:pt x="705992" y="0"/>
                    <a:pt x="796962" y="25012"/>
                    <a:pt x="796962" y="55868"/>
                  </a:cubicBezTo>
                  <a:cubicBezTo>
                    <a:pt x="796962" y="86725"/>
                    <a:pt x="705992" y="111737"/>
                    <a:pt x="593762" y="111737"/>
                  </a:cubicBezTo>
                  <a:lnTo>
                    <a:pt x="203200" y="111737"/>
                  </a:lnTo>
                  <a:cubicBezTo>
                    <a:pt x="90970" y="111737"/>
                    <a:pt x="0" y="86725"/>
                    <a:pt x="0" y="55868"/>
                  </a:cubicBezTo>
                  <a:cubicBezTo>
                    <a:pt x="0" y="25012"/>
                    <a:pt x="90970" y="0"/>
                    <a:pt x="203200" y="0"/>
                  </a:cubicBezTo>
                  <a:lnTo>
                    <a:pt x="593762" y="0"/>
                  </a:lnTo>
                </a:path>
              </a:pathLst>
            </a:custGeom>
            <a:solidFill>
              <a:srgbClr val="434C26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698043" y="2979229"/>
            <a:ext cx="6457116" cy="966287"/>
            <a:chOff x="0" y="0"/>
            <a:chExt cx="746670" cy="1117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670" cy="111737"/>
            </a:xfrm>
            <a:custGeom>
              <a:avLst/>
              <a:gdLst/>
              <a:ahLst/>
              <a:cxnLst/>
              <a:rect r="r" b="b" t="t" l="l"/>
              <a:pathLst>
                <a:path h="111737" w="746670">
                  <a:moveTo>
                    <a:pt x="543470" y="0"/>
                  </a:moveTo>
                  <a:cubicBezTo>
                    <a:pt x="655700" y="0"/>
                    <a:pt x="746670" y="25012"/>
                    <a:pt x="746670" y="55868"/>
                  </a:cubicBezTo>
                  <a:cubicBezTo>
                    <a:pt x="746670" y="86725"/>
                    <a:pt x="655700" y="111737"/>
                    <a:pt x="543470" y="111737"/>
                  </a:cubicBezTo>
                  <a:lnTo>
                    <a:pt x="203200" y="111737"/>
                  </a:lnTo>
                  <a:cubicBezTo>
                    <a:pt x="90970" y="111737"/>
                    <a:pt x="0" y="86725"/>
                    <a:pt x="0" y="55868"/>
                  </a:cubicBezTo>
                  <a:cubicBezTo>
                    <a:pt x="0" y="25012"/>
                    <a:pt x="90970" y="0"/>
                    <a:pt x="203200" y="0"/>
                  </a:cubicBezTo>
                  <a:lnTo>
                    <a:pt x="543470" y="0"/>
                  </a:lnTo>
                </a:path>
              </a:pathLst>
            </a:custGeom>
            <a:solidFill>
              <a:srgbClr val="82854D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4869818" y="4634838"/>
            <a:ext cx="6457116" cy="966287"/>
            <a:chOff x="0" y="0"/>
            <a:chExt cx="746670" cy="1117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6670" cy="111737"/>
            </a:xfrm>
            <a:custGeom>
              <a:avLst/>
              <a:gdLst/>
              <a:ahLst/>
              <a:cxnLst/>
              <a:rect r="r" b="b" t="t" l="l"/>
              <a:pathLst>
                <a:path h="111737" w="746670">
                  <a:moveTo>
                    <a:pt x="543470" y="0"/>
                  </a:moveTo>
                  <a:cubicBezTo>
                    <a:pt x="655700" y="0"/>
                    <a:pt x="746670" y="25012"/>
                    <a:pt x="746670" y="55868"/>
                  </a:cubicBezTo>
                  <a:cubicBezTo>
                    <a:pt x="746670" y="86725"/>
                    <a:pt x="655700" y="111737"/>
                    <a:pt x="543470" y="111737"/>
                  </a:cubicBezTo>
                  <a:lnTo>
                    <a:pt x="203200" y="111737"/>
                  </a:lnTo>
                  <a:cubicBezTo>
                    <a:pt x="90970" y="111737"/>
                    <a:pt x="0" y="86725"/>
                    <a:pt x="0" y="55868"/>
                  </a:cubicBezTo>
                  <a:cubicBezTo>
                    <a:pt x="0" y="25012"/>
                    <a:pt x="90970" y="0"/>
                    <a:pt x="203200" y="0"/>
                  </a:cubicBezTo>
                  <a:lnTo>
                    <a:pt x="543470" y="0"/>
                  </a:lnTo>
                </a:path>
              </a:pathLst>
            </a:custGeom>
            <a:solidFill>
              <a:srgbClr val="82854D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810133" y="6687774"/>
            <a:ext cx="6457116" cy="966287"/>
            <a:chOff x="0" y="0"/>
            <a:chExt cx="746670" cy="1117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670" cy="111737"/>
            </a:xfrm>
            <a:custGeom>
              <a:avLst/>
              <a:gdLst/>
              <a:ahLst/>
              <a:cxnLst/>
              <a:rect r="r" b="b" t="t" l="l"/>
              <a:pathLst>
                <a:path h="111737" w="746670">
                  <a:moveTo>
                    <a:pt x="543470" y="0"/>
                  </a:moveTo>
                  <a:cubicBezTo>
                    <a:pt x="655700" y="0"/>
                    <a:pt x="746670" y="25012"/>
                    <a:pt x="746670" y="55868"/>
                  </a:cubicBezTo>
                  <a:cubicBezTo>
                    <a:pt x="746670" y="86725"/>
                    <a:pt x="655700" y="111737"/>
                    <a:pt x="543470" y="111737"/>
                  </a:cubicBezTo>
                  <a:lnTo>
                    <a:pt x="203200" y="111737"/>
                  </a:lnTo>
                  <a:cubicBezTo>
                    <a:pt x="90970" y="111737"/>
                    <a:pt x="0" y="86725"/>
                    <a:pt x="0" y="55868"/>
                  </a:cubicBezTo>
                  <a:cubicBezTo>
                    <a:pt x="0" y="25012"/>
                    <a:pt x="90970" y="0"/>
                    <a:pt x="203200" y="0"/>
                  </a:cubicBezTo>
                  <a:lnTo>
                    <a:pt x="543470" y="0"/>
                  </a:lnTo>
                </a:path>
              </a:pathLst>
            </a:custGeom>
            <a:solidFill>
              <a:srgbClr val="82854D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983230" y="8730386"/>
            <a:ext cx="6457116" cy="966287"/>
            <a:chOff x="0" y="0"/>
            <a:chExt cx="746670" cy="1117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670" cy="111737"/>
            </a:xfrm>
            <a:custGeom>
              <a:avLst/>
              <a:gdLst/>
              <a:ahLst/>
              <a:cxnLst/>
              <a:rect r="r" b="b" t="t" l="l"/>
              <a:pathLst>
                <a:path h="111737" w="746670">
                  <a:moveTo>
                    <a:pt x="543470" y="0"/>
                  </a:moveTo>
                  <a:cubicBezTo>
                    <a:pt x="655700" y="0"/>
                    <a:pt x="746670" y="25012"/>
                    <a:pt x="746670" y="55868"/>
                  </a:cubicBezTo>
                  <a:cubicBezTo>
                    <a:pt x="746670" y="86725"/>
                    <a:pt x="655700" y="111737"/>
                    <a:pt x="543470" y="111737"/>
                  </a:cubicBezTo>
                  <a:lnTo>
                    <a:pt x="203200" y="111737"/>
                  </a:lnTo>
                  <a:cubicBezTo>
                    <a:pt x="90970" y="111737"/>
                    <a:pt x="0" y="86725"/>
                    <a:pt x="0" y="55868"/>
                  </a:cubicBezTo>
                  <a:cubicBezTo>
                    <a:pt x="0" y="25012"/>
                    <a:pt x="90970" y="0"/>
                    <a:pt x="203200" y="0"/>
                  </a:cubicBezTo>
                  <a:lnTo>
                    <a:pt x="543470" y="0"/>
                  </a:lnTo>
                </a:path>
              </a:pathLst>
            </a:custGeom>
            <a:solidFill>
              <a:srgbClr val="82854D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251955" y="2798686"/>
            <a:ext cx="1196134" cy="2260734"/>
          </a:xfrm>
          <a:custGeom>
            <a:avLst/>
            <a:gdLst/>
            <a:ahLst/>
            <a:cxnLst/>
            <a:rect r="r" b="b" t="t" l="l"/>
            <a:pathLst>
              <a:path h="2260734" w="1196134">
                <a:moveTo>
                  <a:pt x="0" y="0"/>
                </a:moveTo>
                <a:lnTo>
                  <a:pt x="1196134" y="0"/>
                </a:lnTo>
                <a:lnTo>
                  <a:pt x="1196134" y="2260734"/>
                </a:lnTo>
                <a:lnTo>
                  <a:pt x="0" y="2260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90256" y="1630240"/>
            <a:ext cx="1428573" cy="1584103"/>
          </a:xfrm>
          <a:custGeom>
            <a:avLst/>
            <a:gdLst/>
            <a:ahLst/>
            <a:cxnLst/>
            <a:rect r="r" b="b" t="t" l="l"/>
            <a:pathLst>
              <a:path h="1584103" w="1428573">
                <a:moveTo>
                  <a:pt x="0" y="0"/>
                </a:moveTo>
                <a:lnTo>
                  <a:pt x="1428572" y="0"/>
                </a:lnTo>
                <a:lnTo>
                  <a:pt x="1428572" y="1584103"/>
                </a:lnTo>
                <a:lnTo>
                  <a:pt x="0" y="158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74251" y="3727190"/>
            <a:ext cx="991134" cy="1383562"/>
          </a:xfrm>
          <a:custGeom>
            <a:avLst/>
            <a:gdLst/>
            <a:ahLst/>
            <a:cxnLst/>
            <a:rect r="r" b="b" t="t" l="l"/>
            <a:pathLst>
              <a:path h="1383562" w="991134">
                <a:moveTo>
                  <a:pt x="0" y="0"/>
                </a:moveTo>
                <a:lnTo>
                  <a:pt x="991134" y="0"/>
                </a:lnTo>
                <a:lnTo>
                  <a:pt x="991134" y="1383562"/>
                </a:lnTo>
                <a:lnTo>
                  <a:pt x="0" y="1383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20831" y="5631381"/>
            <a:ext cx="1102868" cy="1539537"/>
          </a:xfrm>
          <a:custGeom>
            <a:avLst/>
            <a:gdLst/>
            <a:ahLst/>
            <a:cxnLst/>
            <a:rect r="r" b="b" t="t" l="l"/>
            <a:pathLst>
              <a:path h="1539537" w="1102868">
                <a:moveTo>
                  <a:pt x="0" y="0"/>
                </a:moveTo>
                <a:lnTo>
                  <a:pt x="1102869" y="0"/>
                </a:lnTo>
                <a:lnTo>
                  <a:pt x="1102869" y="1539537"/>
                </a:lnTo>
                <a:lnTo>
                  <a:pt x="0" y="1539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12583" y="7635074"/>
            <a:ext cx="1262439" cy="1762288"/>
          </a:xfrm>
          <a:custGeom>
            <a:avLst/>
            <a:gdLst/>
            <a:ahLst/>
            <a:cxnLst/>
            <a:rect r="r" b="b" t="t" l="l"/>
            <a:pathLst>
              <a:path h="1762288" w="1262439">
                <a:moveTo>
                  <a:pt x="0" y="0"/>
                </a:moveTo>
                <a:lnTo>
                  <a:pt x="1262440" y="0"/>
                </a:lnTo>
                <a:lnTo>
                  <a:pt x="1262440" y="1762288"/>
                </a:lnTo>
                <a:lnTo>
                  <a:pt x="0" y="1762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19906" y="2979229"/>
            <a:ext cx="1942982" cy="3672303"/>
          </a:xfrm>
          <a:custGeom>
            <a:avLst/>
            <a:gdLst/>
            <a:ahLst/>
            <a:cxnLst/>
            <a:rect r="r" b="b" t="t" l="l"/>
            <a:pathLst>
              <a:path h="3672303" w="1942982">
                <a:moveTo>
                  <a:pt x="0" y="0"/>
                </a:moveTo>
                <a:lnTo>
                  <a:pt x="1942983" y="0"/>
                </a:lnTo>
                <a:lnTo>
                  <a:pt x="1942983" y="3672304"/>
                </a:lnTo>
                <a:lnTo>
                  <a:pt x="0" y="367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34817" y="3214343"/>
            <a:ext cx="2191728" cy="4142442"/>
          </a:xfrm>
          <a:custGeom>
            <a:avLst/>
            <a:gdLst/>
            <a:ahLst/>
            <a:cxnLst/>
            <a:rect r="r" b="b" t="t" l="l"/>
            <a:pathLst>
              <a:path h="4142442" w="2191728">
                <a:moveTo>
                  <a:pt x="0" y="0"/>
                </a:moveTo>
                <a:lnTo>
                  <a:pt x="2191728" y="0"/>
                </a:lnTo>
                <a:lnTo>
                  <a:pt x="2191728" y="4142441"/>
                </a:lnTo>
                <a:lnTo>
                  <a:pt x="0" y="4142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03104" y="1531861"/>
            <a:ext cx="82914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BC898"/>
                </a:solidFill>
                <a:latin typeface="Open Sans Bold"/>
              </a:rPr>
              <a:t>Systéme d’Irrigation Automatique (Arduino)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0922" y="3176243"/>
            <a:ext cx="410601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Lire les données des capteurs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20831" y="4905329"/>
            <a:ext cx="390048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Décider d’activer l’irrigation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69228" y="6976843"/>
            <a:ext cx="250418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Activer la pompe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03104" y="9024617"/>
            <a:ext cx="561736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Envoyer des notificatioons à l’utilisateur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8117" y="909129"/>
            <a:ext cx="91733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34C26"/>
                </a:solidFill>
                <a:latin typeface="League Spartan"/>
              </a:rPr>
              <a:t>Fonctionnalités automatiques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34C26"/>
                </a:solidFill>
                <a:latin typeface="League Spartan"/>
              </a:rPr>
              <a:t> du Système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4513"/>
            <a:ext cx="114752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 Modèle Logique de Données (MLD)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569788" y="2131382"/>
            <a:ext cx="10273760" cy="7390357"/>
          </a:xfrm>
          <a:custGeom>
            <a:avLst/>
            <a:gdLst/>
            <a:ahLst/>
            <a:cxnLst/>
            <a:rect r="r" b="b" t="t" l="l"/>
            <a:pathLst>
              <a:path h="7390357" w="10273760">
                <a:moveTo>
                  <a:pt x="0" y="0"/>
                </a:moveTo>
                <a:lnTo>
                  <a:pt x="10273761" y="0"/>
                </a:lnTo>
                <a:lnTo>
                  <a:pt x="10273761" y="7390357"/>
                </a:lnTo>
                <a:lnTo>
                  <a:pt x="0" y="7390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06" r="0" b="-592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2679" y="544513"/>
            <a:ext cx="807132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Module Bluetooth HC-05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01531"/>
            <a:ext cx="14541215" cy="1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</a:rPr>
              <a:t>Le module Bluetooth HC-05 est un dispositif de communication sans fil qui permet à notre système d'irrigation de recevoir des commandes à distance via un smartphone.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00896"/>
            <a:ext cx="14541215" cy="1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</a:rPr>
              <a:t>L'application mobile Arduino Blue Control a été un outil essentiel dans notre projet, permettant de contrôler notre système d'arrosage automatisé via Bluetooth.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614403" y="5289042"/>
            <a:ext cx="3538681" cy="4022768"/>
          </a:xfrm>
          <a:custGeom>
            <a:avLst/>
            <a:gdLst/>
            <a:ahLst/>
            <a:cxnLst/>
            <a:rect r="r" b="b" t="t" l="l"/>
            <a:pathLst>
              <a:path h="4022768" w="3538681">
                <a:moveTo>
                  <a:pt x="0" y="0"/>
                </a:moveTo>
                <a:lnTo>
                  <a:pt x="3538681" y="0"/>
                </a:lnTo>
                <a:lnTo>
                  <a:pt x="3538681" y="4022769"/>
                </a:lnTo>
                <a:lnTo>
                  <a:pt x="0" y="402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642" r="0" b="-4930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5081" y="5182021"/>
            <a:ext cx="2504031" cy="4129790"/>
          </a:xfrm>
          <a:custGeom>
            <a:avLst/>
            <a:gdLst/>
            <a:ahLst/>
            <a:cxnLst/>
            <a:rect r="r" b="b" t="t" l="l"/>
            <a:pathLst>
              <a:path h="4129790" w="2504031">
                <a:moveTo>
                  <a:pt x="0" y="0"/>
                </a:moveTo>
                <a:lnTo>
                  <a:pt x="2504032" y="0"/>
                </a:lnTo>
                <a:lnTo>
                  <a:pt x="2504032" y="4129790"/>
                </a:lnTo>
                <a:lnTo>
                  <a:pt x="0" y="4129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00" r="-65" b="-901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440" y="447675"/>
            <a:ext cx="1509878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5833D"/>
                </a:solidFill>
                <a:latin typeface="League Spartan"/>
              </a:rPr>
              <a:t>Liste des Composants Électroniques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867636" y="1608378"/>
            <a:ext cx="10552729" cy="7772400"/>
            <a:chOff x="0" y="0"/>
            <a:chExt cx="14070305" cy="10363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56518" cy="8694753"/>
            </a:xfrm>
            <a:custGeom>
              <a:avLst/>
              <a:gdLst/>
              <a:ahLst/>
              <a:cxnLst/>
              <a:rect r="r" b="b" t="t" l="l"/>
              <a:pathLst>
                <a:path h="8694753" w="14056518">
                  <a:moveTo>
                    <a:pt x="0" y="0"/>
                  </a:moveTo>
                  <a:lnTo>
                    <a:pt x="14056518" y="0"/>
                  </a:lnTo>
                  <a:lnTo>
                    <a:pt x="14056518" y="8694753"/>
                  </a:lnTo>
                  <a:lnTo>
                    <a:pt x="0" y="869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866" y="7666045"/>
              <a:ext cx="14045652" cy="1028708"/>
            </a:xfrm>
            <a:custGeom>
              <a:avLst/>
              <a:gdLst/>
              <a:ahLst/>
              <a:cxnLst/>
              <a:rect r="r" b="b" t="t" l="l"/>
              <a:pathLst>
                <a:path h="1028708" w="14045652">
                  <a:moveTo>
                    <a:pt x="0" y="0"/>
                  </a:moveTo>
                  <a:lnTo>
                    <a:pt x="14045652" y="0"/>
                  </a:lnTo>
                  <a:lnTo>
                    <a:pt x="14045652" y="1028708"/>
                  </a:lnTo>
                  <a:lnTo>
                    <a:pt x="0" y="1028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7" t="-691461" r="0" b="-53749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708152" y="7666045"/>
              <a:ext cx="2072502" cy="514354"/>
              <a:chOff x="0" y="0"/>
              <a:chExt cx="320698" cy="795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20698" cy="79591"/>
              </a:xfrm>
              <a:custGeom>
                <a:avLst/>
                <a:gdLst/>
                <a:ahLst/>
                <a:cxnLst/>
                <a:rect r="r" b="b" t="t" l="l"/>
                <a:pathLst>
                  <a:path h="79591" w="320698">
                    <a:moveTo>
                      <a:pt x="0" y="0"/>
                    </a:moveTo>
                    <a:lnTo>
                      <a:pt x="320698" y="0"/>
                    </a:lnTo>
                    <a:lnTo>
                      <a:pt x="320698" y="79591"/>
                    </a:lnTo>
                    <a:lnTo>
                      <a:pt x="0" y="79591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320698" cy="1081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421045" y="7666045"/>
              <a:ext cx="2072502" cy="397185"/>
              <a:chOff x="0" y="0"/>
              <a:chExt cx="320698" cy="614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20698" cy="61460"/>
              </a:xfrm>
              <a:custGeom>
                <a:avLst/>
                <a:gdLst/>
                <a:ahLst/>
                <a:cxnLst/>
                <a:rect r="r" b="b" t="t" l="l"/>
                <a:pathLst>
                  <a:path h="61460" w="320698">
                    <a:moveTo>
                      <a:pt x="0" y="0"/>
                    </a:moveTo>
                    <a:lnTo>
                      <a:pt x="320698" y="0"/>
                    </a:lnTo>
                    <a:lnTo>
                      <a:pt x="320698" y="61460"/>
                    </a:lnTo>
                    <a:lnTo>
                      <a:pt x="0" y="6146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320698" cy="9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457145" y="7666045"/>
              <a:ext cx="1857090" cy="514354"/>
              <a:chOff x="0" y="0"/>
              <a:chExt cx="287365" cy="7959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87365" cy="79591"/>
              </a:xfrm>
              <a:custGeom>
                <a:avLst/>
                <a:gdLst/>
                <a:ahLst/>
                <a:cxnLst/>
                <a:rect r="r" b="b" t="t" l="l"/>
                <a:pathLst>
                  <a:path h="79591" w="287365">
                    <a:moveTo>
                      <a:pt x="0" y="0"/>
                    </a:moveTo>
                    <a:lnTo>
                      <a:pt x="287365" y="0"/>
                    </a:lnTo>
                    <a:lnTo>
                      <a:pt x="287365" y="79591"/>
                    </a:lnTo>
                    <a:lnTo>
                      <a:pt x="0" y="79591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287365" cy="1081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01801" y="7751307"/>
              <a:ext cx="2878187" cy="311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   Servo Moteur Tower Pro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580190" y="7760832"/>
              <a:ext cx="675414" cy="292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4"/>
                </a:lnSpc>
                <a:spcBef>
                  <a:spcPct val="0"/>
                </a:spcBef>
              </a:pPr>
              <a:r>
                <a:rPr lang="en-US" sz="1424" strike="noStrike" u="none">
                  <a:solidFill>
                    <a:srgbClr val="2A2B2B"/>
                  </a:solidFill>
                  <a:latin typeface="TT Interphases"/>
                </a:rPr>
                <a:t>30.00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585968" y="7760832"/>
              <a:ext cx="781771" cy="292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4"/>
                </a:lnSpc>
                <a:spcBef>
                  <a:spcPct val="0"/>
                </a:spcBef>
              </a:pPr>
              <a:r>
                <a:rPr lang="en-US" sz="1424">
                  <a:solidFill>
                    <a:srgbClr val="2A2B2B"/>
                  </a:solidFill>
                  <a:latin typeface="TT Interphases"/>
                </a:rPr>
                <a:t>  </a:t>
              </a:r>
              <a:r>
                <a:rPr lang="en-US" sz="1424" strike="noStrike" u="none">
                  <a:solidFill>
                    <a:srgbClr val="2A2B2B"/>
                  </a:solidFill>
                  <a:latin typeface="TT Interphases"/>
                </a:rPr>
                <a:t>30.00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24654" y="9334492"/>
              <a:ext cx="14045652" cy="1028708"/>
            </a:xfrm>
            <a:custGeom>
              <a:avLst/>
              <a:gdLst/>
              <a:ahLst/>
              <a:cxnLst/>
              <a:rect r="r" b="b" t="t" l="l"/>
              <a:pathLst>
                <a:path h="1028708" w="14045652">
                  <a:moveTo>
                    <a:pt x="0" y="0"/>
                  </a:moveTo>
                  <a:lnTo>
                    <a:pt x="14045651" y="0"/>
                  </a:lnTo>
                  <a:lnTo>
                    <a:pt x="14045651" y="1028708"/>
                  </a:lnTo>
                  <a:lnTo>
                    <a:pt x="0" y="1028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7" t="-691461" r="0" b="-53749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1493048" y="9920650"/>
              <a:ext cx="1821188" cy="442550"/>
              <a:chOff x="0" y="0"/>
              <a:chExt cx="281809" cy="6848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1809" cy="68480"/>
              </a:xfrm>
              <a:custGeom>
                <a:avLst/>
                <a:gdLst/>
                <a:ahLst/>
                <a:cxnLst/>
                <a:rect r="r" b="b" t="t" l="l"/>
                <a:pathLst>
                  <a:path h="68480" w="281809">
                    <a:moveTo>
                      <a:pt x="0" y="0"/>
                    </a:moveTo>
                    <a:lnTo>
                      <a:pt x="281809" y="0"/>
                    </a:lnTo>
                    <a:lnTo>
                      <a:pt x="281809" y="68480"/>
                    </a:lnTo>
                    <a:lnTo>
                      <a:pt x="0" y="6848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81809" cy="97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549749" y="9971839"/>
              <a:ext cx="854208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2A2B2B"/>
                  </a:solidFill>
                  <a:latin typeface="TT Interphases Bold"/>
                </a:rPr>
                <a:t>429</a:t>
              </a:r>
              <a:r>
                <a:rPr lang="en-US" sz="1476" strike="noStrike" u="none">
                  <a:solidFill>
                    <a:srgbClr val="2A2B2B"/>
                  </a:solidFill>
                  <a:latin typeface="TT Interphases Bold"/>
                </a:rPr>
                <a:t>.00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8421045" y="8295902"/>
              <a:ext cx="2072502" cy="283348"/>
              <a:chOff x="0" y="0"/>
              <a:chExt cx="320698" cy="4384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20698" cy="43845"/>
              </a:xfrm>
              <a:custGeom>
                <a:avLst/>
                <a:gdLst/>
                <a:ahLst/>
                <a:cxnLst/>
                <a:rect r="r" b="b" t="t" l="l"/>
                <a:pathLst>
                  <a:path h="43845" w="320698">
                    <a:moveTo>
                      <a:pt x="0" y="0"/>
                    </a:moveTo>
                    <a:lnTo>
                      <a:pt x="320698" y="0"/>
                    </a:lnTo>
                    <a:lnTo>
                      <a:pt x="320698" y="43845"/>
                    </a:lnTo>
                    <a:lnTo>
                      <a:pt x="0" y="43845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320698" cy="724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589821" y="8276852"/>
              <a:ext cx="656152" cy="292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94"/>
                </a:lnSpc>
                <a:spcBef>
                  <a:spcPct val="0"/>
                </a:spcBef>
              </a:pPr>
              <a:r>
                <a:rPr lang="en-US" sz="1424">
                  <a:solidFill>
                    <a:srgbClr val="2A2B2B"/>
                  </a:solidFill>
                  <a:latin typeface="TT Interphases"/>
                </a:rPr>
                <a:t>65</a:t>
              </a:r>
              <a:r>
                <a:rPr lang="en-US" sz="1424" strike="noStrike" u="none">
                  <a:solidFill>
                    <a:srgbClr val="2A2B2B"/>
                  </a:solidFill>
                  <a:latin typeface="TT Interphases"/>
                </a:rPr>
                <a:t>.00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601801" y="8180399"/>
              <a:ext cx="2521279" cy="514354"/>
              <a:chOff x="0" y="0"/>
              <a:chExt cx="390141" cy="7959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0141" cy="79591"/>
              </a:xfrm>
              <a:custGeom>
                <a:avLst/>
                <a:gdLst/>
                <a:ahLst/>
                <a:cxnLst/>
                <a:rect r="r" b="b" t="t" l="l"/>
                <a:pathLst>
                  <a:path h="79591" w="390141">
                    <a:moveTo>
                      <a:pt x="0" y="0"/>
                    </a:moveTo>
                    <a:lnTo>
                      <a:pt x="390141" y="0"/>
                    </a:lnTo>
                    <a:lnTo>
                      <a:pt x="390141" y="79591"/>
                    </a:lnTo>
                    <a:lnTo>
                      <a:pt x="0" y="79591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390141" cy="1081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40272" y="8267327"/>
              <a:ext cx="2813947" cy="311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Module Bluetooth HC-05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24654" y="8689550"/>
              <a:ext cx="14045652" cy="656028"/>
            </a:xfrm>
            <a:custGeom>
              <a:avLst/>
              <a:gdLst/>
              <a:ahLst/>
              <a:cxnLst/>
              <a:rect r="r" b="b" t="t" l="l"/>
              <a:pathLst>
                <a:path h="656028" w="14045652">
                  <a:moveTo>
                    <a:pt x="0" y="0"/>
                  </a:moveTo>
                  <a:lnTo>
                    <a:pt x="14045651" y="0"/>
                  </a:lnTo>
                  <a:lnTo>
                    <a:pt x="14045651" y="656028"/>
                  </a:lnTo>
                  <a:lnTo>
                    <a:pt x="0" y="656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7" t="-1069669" r="0" b="-155693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740272" y="9334492"/>
              <a:ext cx="1821188" cy="442550"/>
              <a:chOff x="0" y="0"/>
              <a:chExt cx="281809" cy="6848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81809" cy="68480"/>
              </a:xfrm>
              <a:custGeom>
                <a:avLst/>
                <a:gdLst/>
                <a:ahLst/>
                <a:cxnLst/>
                <a:rect r="r" b="b" t="t" l="l"/>
                <a:pathLst>
                  <a:path h="68480" w="281809">
                    <a:moveTo>
                      <a:pt x="0" y="0"/>
                    </a:moveTo>
                    <a:lnTo>
                      <a:pt x="281809" y="0"/>
                    </a:lnTo>
                    <a:lnTo>
                      <a:pt x="281809" y="68480"/>
                    </a:lnTo>
                    <a:lnTo>
                      <a:pt x="0" y="6848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281809" cy="97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546703" y="9345578"/>
              <a:ext cx="1821188" cy="442550"/>
              <a:chOff x="0" y="0"/>
              <a:chExt cx="281809" cy="6848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81809" cy="68480"/>
              </a:xfrm>
              <a:custGeom>
                <a:avLst/>
                <a:gdLst/>
                <a:ahLst/>
                <a:cxnLst/>
                <a:rect r="r" b="b" t="t" l="l"/>
                <a:pathLst>
                  <a:path h="68480" w="281809">
                    <a:moveTo>
                      <a:pt x="0" y="0"/>
                    </a:moveTo>
                    <a:lnTo>
                      <a:pt x="281809" y="0"/>
                    </a:lnTo>
                    <a:lnTo>
                      <a:pt x="281809" y="68480"/>
                    </a:lnTo>
                    <a:lnTo>
                      <a:pt x="0" y="6848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281809" cy="97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60000">
              <a:off x="11475096" y="9405958"/>
              <a:ext cx="1821188" cy="321790"/>
              <a:chOff x="0" y="0"/>
              <a:chExt cx="281809" cy="4979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81809" cy="49794"/>
              </a:xfrm>
              <a:custGeom>
                <a:avLst/>
                <a:gdLst/>
                <a:ahLst/>
                <a:cxnLst/>
                <a:rect r="r" b="b" t="t" l="l"/>
                <a:pathLst>
                  <a:path h="49794" w="281809">
                    <a:moveTo>
                      <a:pt x="0" y="0"/>
                    </a:moveTo>
                    <a:lnTo>
                      <a:pt x="281809" y="0"/>
                    </a:lnTo>
                    <a:lnTo>
                      <a:pt x="281809" y="49794"/>
                    </a:lnTo>
                    <a:lnTo>
                      <a:pt x="0" y="49794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281809" cy="783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830842" y="9416150"/>
              <a:ext cx="2813947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ESP8266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8580190" y="9416150"/>
              <a:ext cx="2813947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60.00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1642353" y="9465444"/>
              <a:ext cx="854208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60.00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6816085" y="4171387"/>
              <a:ext cx="1730618" cy="351980"/>
              <a:chOff x="0" y="0"/>
              <a:chExt cx="267795" cy="5446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67795" cy="54465"/>
              </a:xfrm>
              <a:custGeom>
                <a:avLst/>
                <a:gdLst/>
                <a:ahLst/>
                <a:cxnLst/>
                <a:rect r="r" b="b" t="t" l="l"/>
                <a:pathLst>
                  <a:path h="54465" w="267795">
                    <a:moveTo>
                      <a:pt x="0" y="0"/>
                    </a:moveTo>
                    <a:lnTo>
                      <a:pt x="267795" y="0"/>
                    </a:lnTo>
                    <a:lnTo>
                      <a:pt x="267795" y="54465"/>
                    </a:lnTo>
                    <a:lnTo>
                      <a:pt x="0" y="54465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267795" cy="830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6995017" y="4177290"/>
              <a:ext cx="293083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8</a:t>
              </a:r>
            </a:p>
          </p:txBody>
        </p:sp>
        <p:grpSp>
          <p:nvGrpSpPr>
            <p:cNvPr name="Group 48" id="48"/>
            <p:cNvGrpSpPr/>
            <p:nvPr/>
          </p:nvGrpSpPr>
          <p:grpSpPr>
            <a:xfrm rot="0">
              <a:off x="11585968" y="4205865"/>
              <a:ext cx="1730618" cy="351980"/>
              <a:chOff x="0" y="0"/>
              <a:chExt cx="267795" cy="5446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267795" cy="54465"/>
              </a:xfrm>
              <a:custGeom>
                <a:avLst/>
                <a:gdLst/>
                <a:ahLst/>
                <a:cxnLst/>
                <a:rect r="r" b="b" t="t" l="l"/>
                <a:pathLst>
                  <a:path h="54465" w="267795">
                    <a:moveTo>
                      <a:pt x="0" y="0"/>
                    </a:moveTo>
                    <a:lnTo>
                      <a:pt x="267795" y="0"/>
                    </a:lnTo>
                    <a:lnTo>
                      <a:pt x="267795" y="54465"/>
                    </a:lnTo>
                    <a:lnTo>
                      <a:pt x="0" y="54465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28575"/>
                <a:ext cx="267795" cy="830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58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11642353" y="4177290"/>
              <a:ext cx="725386" cy="31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1B1B1B"/>
                  </a:solidFill>
                  <a:latin typeface="TT Interphases"/>
                </a:rPr>
                <a:t>8.00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918" y="447749"/>
            <a:ext cx="3994097" cy="103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5833D"/>
                </a:solidFill>
                <a:latin typeface="League Spartan"/>
              </a:rPr>
              <a:t> </a:t>
            </a:r>
            <a:r>
              <a:rPr lang="en-US" sz="6000">
                <a:solidFill>
                  <a:srgbClr val="55833D"/>
                </a:solidFill>
                <a:latin typeface="League Spartan"/>
              </a:rPr>
              <a:t>Site Web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62770"/>
            <a:ext cx="8542937" cy="206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000000"/>
                </a:solidFill>
                <a:latin typeface="Canva Sans"/>
              </a:rPr>
              <a:t>Création d'un site web Aros-age.Ce site est conçu pour fournir aux utilisateur des informations sur les avantages d'utiliser un système d'arrosage automatisé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8115300" cy="4438961"/>
          </a:xfrm>
          <a:custGeom>
            <a:avLst/>
            <a:gdLst/>
            <a:ahLst/>
            <a:cxnLst/>
            <a:rect r="r" b="b" t="t" l="l"/>
            <a:pathLst>
              <a:path h="4438961" w="8115300">
                <a:moveTo>
                  <a:pt x="0" y="0"/>
                </a:moveTo>
                <a:lnTo>
                  <a:pt x="8115300" y="0"/>
                </a:lnTo>
                <a:lnTo>
                  <a:pt x="8115300" y="4438961"/>
                </a:lnTo>
                <a:lnTo>
                  <a:pt x="0" y="443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33" t="-688" r="0" b="-6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3640" y="1787917"/>
            <a:ext cx="7619725" cy="3908470"/>
          </a:xfrm>
          <a:custGeom>
            <a:avLst/>
            <a:gdLst/>
            <a:ahLst/>
            <a:cxnLst/>
            <a:rect r="r" b="b" t="t" l="l"/>
            <a:pathLst>
              <a:path h="3908470" w="7619725">
                <a:moveTo>
                  <a:pt x="0" y="0"/>
                </a:moveTo>
                <a:lnTo>
                  <a:pt x="7619724" y="0"/>
                </a:lnTo>
                <a:lnTo>
                  <a:pt x="7619724" y="3908469"/>
                </a:lnTo>
                <a:lnTo>
                  <a:pt x="0" y="3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3" t="-10864" r="-3703" b="-127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3640" y="5874055"/>
            <a:ext cx="7619725" cy="4001576"/>
          </a:xfrm>
          <a:custGeom>
            <a:avLst/>
            <a:gdLst/>
            <a:ahLst/>
            <a:cxnLst/>
            <a:rect r="r" b="b" t="t" l="l"/>
            <a:pathLst>
              <a:path h="4001576" w="7619725">
                <a:moveTo>
                  <a:pt x="0" y="0"/>
                </a:moveTo>
                <a:lnTo>
                  <a:pt x="7619724" y="0"/>
                </a:lnTo>
                <a:lnTo>
                  <a:pt x="7619724" y="4001576"/>
                </a:lnTo>
                <a:lnTo>
                  <a:pt x="0" y="400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34" t="-14527" r="-11034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3519" y="2914306"/>
            <a:ext cx="11693248" cy="6343994"/>
          </a:xfrm>
          <a:custGeom>
            <a:avLst/>
            <a:gdLst/>
            <a:ahLst/>
            <a:cxnLst/>
            <a:rect r="r" b="b" t="t" l="l"/>
            <a:pathLst>
              <a:path h="6343994" w="11693248">
                <a:moveTo>
                  <a:pt x="0" y="0"/>
                </a:moveTo>
                <a:lnTo>
                  <a:pt x="11693248" y="0"/>
                </a:lnTo>
                <a:lnTo>
                  <a:pt x="11693248" y="6343994"/>
                </a:lnTo>
                <a:lnTo>
                  <a:pt x="0" y="634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-1960" b="-2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08767" y="3391029"/>
            <a:ext cx="578929" cy="57892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395379" y="4383862"/>
            <a:ext cx="592318" cy="59231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08767" y="8311244"/>
            <a:ext cx="594399" cy="5943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95379" y="9258300"/>
            <a:ext cx="589734" cy="58973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08767" y="7379658"/>
            <a:ext cx="578929" cy="5789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408767" y="6424715"/>
            <a:ext cx="577524" cy="5775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8"/>
              <a:stretch>
                <a:fillRect l="-113934" t="0" r="-113934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408767" y="5378101"/>
            <a:ext cx="577524" cy="57752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2108874"/>
            <a:ext cx="10782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eague Spartan"/>
              </a:rPr>
              <a:t>L’état final du projet était comme le montre la photo ci-dessous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3925"/>
            <a:ext cx="64198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TINKERCARD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79862" y="3430340"/>
            <a:ext cx="780752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GND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43573" y="8368763"/>
            <a:ext cx="41106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P4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43573" y="7445344"/>
            <a:ext cx="432197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A1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22439" y="6452492"/>
            <a:ext cx="432197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A0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457861" y="5405877"/>
            <a:ext cx="41106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P2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50419" y="4419036"/>
            <a:ext cx="41850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5V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64707" y="9290783"/>
            <a:ext cx="41106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P7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440" y="447675"/>
            <a:ext cx="5443422" cy="103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5833D"/>
                </a:solidFill>
                <a:latin typeface="League Spartan"/>
              </a:rPr>
              <a:t>Modèle 3D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0054" y="1821944"/>
            <a:ext cx="12507144" cy="49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000000"/>
                </a:solidFill>
                <a:latin typeface="Canva Sans"/>
              </a:rPr>
              <a:t>Conception d'un modèle 3D du système d'arrosage sur TNKER CARD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02849" y="2773569"/>
            <a:ext cx="12554840" cy="6484731"/>
          </a:xfrm>
          <a:custGeom>
            <a:avLst/>
            <a:gdLst/>
            <a:ahLst/>
            <a:cxnLst/>
            <a:rect r="r" b="b" t="t" l="l"/>
            <a:pathLst>
              <a:path h="6484731" w="12554840">
                <a:moveTo>
                  <a:pt x="0" y="0"/>
                </a:moveTo>
                <a:lnTo>
                  <a:pt x="12554841" y="0"/>
                </a:lnTo>
                <a:lnTo>
                  <a:pt x="12554841" y="6484731"/>
                </a:lnTo>
                <a:lnTo>
                  <a:pt x="0" y="648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9" r="0" b="-2169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3353" y="1845422"/>
            <a:ext cx="4866981" cy="7599059"/>
          </a:xfrm>
          <a:custGeom>
            <a:avLst/>
            <a:gdLst/>
            <a:ahLst/>
            <a:cxnLst/>
            <a:rect r="r" b="b" t="t" l="l"/>
            <a:pathLst>
              <a:path h="7599059" w="4866981">
                <a:moveTo>
                  <a:pt x="0" y="0"/>
                </a:moveTo>
                <a:lnTo>
                  <a:pt x="4866981" y="0"/>
                </a:lnTo>
                <a:lnTo>
                  <a:pt x="4866981" y="7599059"/>
                </a:lnTo>
                <a:lnTo>
                  <a:pt x="0" y="759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1435" y="1602929"/>
            <a:ext cx="3827746" cy="8084045"/>
          </a:xfrm>
          <a:custGeom>
            <a:avLst/>
            <a:gdLst/>
            <a:ahLst/>
            <a:cxnLst/>
            <a:rect r="r" b="b" t="t" l="l"/>
            <a:pathLst>
              <a:path h="8084045" w="3827746">
                <a:moveTo>
                  <a:pt x="0" y="0"/>
                </a:moveTo>
                <a:lnTo>
                  <a:pt x="3827745" y="0"/>
                </a:lnTo>
                <a:lnTo>
                  <a:pt x="3827745" y="8084045"/>
                </a:lnTo>
                <a:lnTo>
                  <a:pt x="0" y="8084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4" r="0" b="-3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432286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668F20"/>
                </a:solidFill>
                <a:latin typeface="League Spartan"/>
              </a:rPr>
              <a:t>Programme 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27297"/>
            <a:ext cx="18288000" cy="747124"/>
            <a:chOff x="0" y="0"/>
            <a:chExt cx="4816593" cy="1967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6773"/>
            </a:xfrm>
            <a:custGeom>
              <a:avLst/>
              <a:gdLst/>
              <a:ahLst/>
              <a:cxnLst/>
              <a:rect r="r" b="b" t="t" l="l"/>
              <a:pathLst>
                <a:path h="1967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773"/>
                  </a:lnTo>
                  <a:lnTo>
                    <a:pt x="0" y="196773"/>
                  </a:lnTo>
                  <a:close/>
                </a:path>
              </a:pathLst>
            </a:custGeom>
            <a:solidFill>
              <a:srgbClr val="F1F1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44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762" y="5506576"/>
            <a:ext cx="18288000" cy="838014"/>
            <a:chOff x="0" y="0"/>
            <a:chExt cx="4816593" cy="2207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20712"/>
            </a:xfrm>
            <a:custGeom>
              <a:avLst/>
              <a:gdLst/>
              <a:ahLst/>
              <a:cxnLst/>
              <a:rect r="r" b="b" t="t" l="l"/>
              <a:pathLst>
                <a:path h="2207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712"/>
                  </a:lnTo>
                  <a:lnTo>
                    <a:pt x="0" y="220712"/>
                  </a:lnTo>
                  <a:close/>
                </a:path>
              </a:pathLst>
            </a:custGeom>
            <a:solidFill>
              <a:srgbClr val="F1F1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268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176175" y="3258405"/>
            <a:ext cx="18780128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6069" y="5549439"/>
            <a:ext cx="18780128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652660" y="7181976"/>
            <a:ext cx="19186724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176175" y="4003485"/>
            <a:ext cx="18780128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0" y="7196264"/>
            <a:ext cx="18288000" cy="838347"/>
            <a:chOff x="0" y="0"/>
            <a:chExt cx="4816593" cy="2207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20799"/>
            </a:xfrm>
            <a:custGeom>
              <a:avLst/>
              <a:gdLst/>
              <a:ahLst/>
              <a:cxnLst/>
              <a:rect r="r" b="b" t="t" l="l"/>
              <a:pathLst>
                <a:path h="220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799"/>
                  </a:lnTo>
                  <a:lnTo>
                    <a:pt x="0" y="220799"/>
                  </a:lnTo>
                  <a:close/>
                </a:path>
              </a:pathLst>
            </a:custGeom>
            <a:solidFill>
              <a:srgbClr val="F1F1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816593" cy="268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246064" y="4730110"/>
            <a:ext cx="18780128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898724" y="9578760"/>
            <a:ext cx="19186724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-9525" y="8892437"/>
            <a:ext cx="18288000" cy="691085"/>
            <a:chOff x="0" y="0"/>
            <a:chExt cx="4816593" cy="1820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82014"/>
            </a:xfrm>
            <a:custGeom>
              <a:avLst/>
              <a:gdLst/>
              <a:ahLst/>
              <a:cxnLst/>
              <a:rect r="r" b="b" t="t" l="l"/>
              <a:pathLst>
                <a:path h="1820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2014"/>
                  </a:lnTo>
                  <a:lnTo>
                    <a:pt x="0" y="182014"/>
                  </a:lnTo>
                  <a:close/>
                </a:path>
              </a:pathLst>
            </a:custGeom>
            <a:solidFill>
              <a:srgbClr val="F1F1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22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-458887" y="8029848"/>
            <a:ext cx="19186724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0" y="0"/>
            <a:ext cx="18288000" cy="2136255"/>
          </a:xfrm>
          <a:prstGeom prst="rect">
            <a:avLst/>
          </a:prstGeom>
          <a:solidFill>
            <a:srgbClr val="DBC898"/>
          </a:solidFill>
        </p:spPr>
      </p:sp>
      <p:sp>
        <p:nvSpPr>
          <p:cNvPr name="AutoShape 22" id="22"/>
          <p:cNvSpPr/>
          <p:nvPr/>
        </p:nvSpPr>
        <p:spPr>
          <a:xfrm>
            <a:off x="27122" y="6294788"/>
            <a:ext cx="18780128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176175" y="8887675"/>
            <a:ext cx="19186724" cy="0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0" y="2147379"/>
            <a:ext cx="18288000" cy="1101500"/>
            <a:chOff x="0" y="0"/>
            <a:chExt cx="4816593" cy="2901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290107"/>
            </a:xfrm>
            <a:custGeom>
              <a:avLst/>
              <a:gdLst/>
              <a:ahLst/>
              <a:cxnLst/>
              <a:rect r="r" b="b" t="t" l="l"/>
              <a:pathLst>
                <a:path h="2901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0107"/>
                  </a:lnTo>
                  <a:lnTo>
                    <a:pt x="0" y="290107"/>
                  </a:lnTo>
                  <a:close/>
                </a:path>
              </a:pathLst>
            </a:custGeom>
            <a:solidFill>
              <a:srgbClr val="F1F1F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16593" cy="33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246064" y="2131493"/>
            <a:ext cx="18780128" cy="0"/>
          </a:xfrm>
          <a:prstGeom prst="line">
            <a:avLst/>
          </a:prstGeom>
          <a:ln cap="rnd" w="476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-5245228">
            <a:off x="7358838" y="605128"/>
            <a:ext cx="1288351" cy="1689641"/>
          </a:xfrm>
          <a:custGeom>
            <a:avLst/>
            <a:gdLst/>
            <a:ahLst/>
            <a:cxnLst/>
            <a:rect r="r" b="b" t="t" l="l"/>
            <a:pathLst>
              <a:path h="1689641" w="1288351">
                <a:moveTo>
                  <a:pt x="0" y="0"/>
                </a:moveTo>
                <a:lnTo>
                  <a:pt x="1288351" y="0"/>
                </a:lnTo>
                <a:lnTo>
                  <a:pt x="1288351" y="1689640"/>
                </a:lnTo>
                <a:lnTo>
                  <a:pt x="0" y="168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H="true">
            <a:off x="9134475" y="2344680"/>
            <a:ext cx="0" cy="7900217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363233" y="2518630"/>
            <a:ext cx="1710771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30211C"/>
                </a:solidFill>
                <a:latin typeface="Clear Sans Bold"/>
              </a:rPr>
              <a:t>Date début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89780" y="2518630"/>
            <a:ext cx="1710771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50A30"/>
                </a:solidFill>
                <a:latin typeface="Clear Sans Bold"/>
              </a:rPr>
              <a:t>Date fin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34696" y="2518630"/>
            <a:ext cx="2689366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30211C"/>
                </a:solidFill>
                <a:latin typeface="Clear Sans Bold"/>
              </a:rPr>
              <a:t>Name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47675"/>
            <a:ext cx="610135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5833D"/>
                </a:solidFill>
                <a:latin typeface="League Spartan"/>
              </a:rPr>
              <a:t>Planning Projet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33823" y="3457067"/>
            <a:ext cx="371940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Achat du matériel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33823" y="4974446"/>
            <a:ext cx="670124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Programmation du capteur d’humidité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33823" y="5773276"/>
            <a:ext cx="69285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Programmation du capteur niveau d’eau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47166" y="8306073"/>
            <a:ext cx="51826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Programmation de la pompe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47166" y="6540309"/>
            <a:ext cx="652756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Programmation de la photorésistance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47166" y="4193218"/>
            <a:ext cx="574035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Montage système (TINKER-CARD)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47166" y="9053932"/>
            <a:ext cx="371940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Essai du système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47166" y="9727132"/>
            <a:ext cx="429249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Présentation du projet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47166" y="7453439"/>
            <a:ext cx="652756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</a:rPr>
              <a:t>Programmation capteur température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3692555" y="2386783"/>
            <a:ext cx="0" cy="7900217"/>
          </a:xfrm>
          <a:prstGeom prst="line">
            <a:avLst/>
          </a:prstGeom>
          <a:ln cap="rnd" w="9525">
            <a:solidFill>
              <a:srgbClr val="050A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0042622" y="9850222"/>
            <a:ext cx="279744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50A30"/>
                </a:solidFill>
                <a:latin typeface="Clear Sans"/>
              </a:rPr>
              <a:t>12/15/2025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817678" y="9638384"/>
            <a:ext cx="3191673" cy="614377"/>
            <a:chOff x="0" y="0"/>
            <a:chExt cx="9864807" cy="189891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C6E1A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817678" y="8930791"/>
            <a:ext cx="3191673" cy="586056"/>
            <a:chOff x="0" y="0"/>
            <a:chExt cx="9864807" cy="181137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864807" cy="1811379"/>
            </a:xfrm>
            <a:custGeom>
              <a:avLst/>
              <a:gdLst/>
              <a:ahLst/>
              <a:cxnLst/>
              <a:rect r="r" b="b" t="t" l="l"/>
              <a:pathLst>
                <a:path h="1811379" w="9864807">
                  <a:moveTo>
                    <a:pt x="9864807" y="905690"/>
                  </a:moveTo>
                  <a:cubicBezTo>
                    <a:pt x="9864807" y="1382881"/>
                    <a:pt x="9436436" y="1811379"/>
                    <a:pt x="8907862" y="1811379"/>
                  </a:cubicBezTo>
                  <a:lnTo>
                    <a:pt x="956945" y="1811379"/>
                  </a:lnTo>
                  <a:cubicBezTo>
                    <a:pt x="428371" y="1811379"/>
                    <a:pt x="0" y="1382881"/>
                    <a:pt x="0" y="905690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05690"/>
                  </a:cubicBezTo>
                  <a:close/>
                </a:path>
              </a:pathLst>
            </a:custGeom>
            <a:solidFill>
              <a:srgbClr val="B0E16A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9985472" y="9755047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30211C"/>
                </a:solidFill>
                <a:latin typeface="Clear Sans Bold"/>
              </a:rPr>
              <a:t>26/06/24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4549329" y="8969145"/>
            <a:ext cx="3191673" cy="547702"/>
            <a:chOff x="0" y="0"/>
            <a:chExt cx="9864807" cy="169283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864807" cy="1692835"/>
            </a:xfrm>
            <a:custGeom>
              <a:avLst/>
              <a:gdLst/>
              <a:ahLst/>
              <a:cxnLst/>
              <a:rect r="r" b="b" t="t" l="l"/>
              <a:pathLst>
                <a:path h="1692835" w="9864807">
                  <a:moveTo>
                    <a:pt x="9864807" y="846418"/>
                  </a:moveTo>
                  <a:cubicBezTo>
                    <a:pt x="9864807" y="1264337"/>
                    <a:pt x="9436436" y="1692835"/>
                    <a:pt x="8907862" y="1692835"/>
                  </a:cubicBezTo>
                  <a:lnTo>
                    <a:pt x="956945" y="1692835"/>
                  </a:lnTo>
                  <a:cubicBezTo>
                    <a:pt x="428371" y="1692835"/>
                    <a:pt x="0" y="1264337"/>
                    <a:pt x="0" y="846418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846418"/>
                  </a:cubicBezTo>
                  <a:close/>
                </a:path>
              </a:pathLst>
            </a:custGeom>
            <a:solidFill>
              <a:srgbClr val="B0E16A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549329" y="9638384"/>
            <a:ext cx="3191673" cy="614377"/>
            <a:chOff x="0" y="0"/>
            <a:chExt cx="9864807" cy="189891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C6E1A0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9817678" y="8177485"/>
            <a:ext cx="3191673" cy="614377"/>
            <a:chOff x="0" y="0"/>
            <a:chExt cx="9864807" cy="189891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BDB69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9817678" y="7262939"/>
            <a:ext cx="3191673" cy="614377"/>
            <a:chOff x="0" y="0"/>
            <a:chExt cx="9864807" cy="189891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BDB67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9817678" y="6419962"/>
            <a:ext cx="3191673" cy="614377"/>
            <a:chOff x="0" y="0"/>
            <a:chExt cx="9864807" cy="189891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0D159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4549329" y="8211385"/>
            <a:ext cx="3191673" cy="614377"/>
            <a:chOff x="0" y="0"/>
            <a:chExt cx="9864807" cy="189891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BDB69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4549329" y="7308248"/>
            <a:ext cx="3191673" cy="614377"/>
            <a:chOff x="0" y="0"/>
            <a:chExt cx="9864807" cy="1898914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BDB67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4549329" y="6468415"/>
            <a:ext cx="3191673" cy="614377"/>
            <a:chOff x="0" y="0"/>
            <a:chExt cx="9864807" cy="1898914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A0D159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4549329" y="5599449"/>
            <a:ext cx="3191673" cy="614377"/>
            <a:chOff x="0" y="0"/>
            <a:chExt cx="9864807" cy="189891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779F3D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4549329" y="4830448"/>
            <a:ext cx="3191673" cy="614377"/>
            <a:chOff x="0" y="0"/>
            <a:chExt cx="9864807" cy="1898914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669229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4549329" y="4034770"/>
            <a:ext cx="3191673" cy="614377"/>
            <a:chOff x="0" y="0"/>
            <a:chExt cx="9864807" cy="189891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4C6D1E"/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4549329" y="3308145"/>
            <a:ext cx="3191673" cy="614377"/>
            <a:chOff x="0" y="0"/>
            <a:chExt cx="9864807" cy="189891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3A5711"/>
            </a:solid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9817678" y="5573251"/>
            <a:ext cx="3191673" cy="614377"/>
            <a:chOff x="0" y="0"/>
            <a:chExt cx="9864807" cy="1898914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779F3D"/>
            </a:solid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9845508" y="4835049"/>
            <a:ext cx="3191673" cy="614377"/>
            <a:chOff x="0" y="0"/>
            <a:chExt cx="9864807" cy="1898914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669229"/>
            </a:solid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9845508" y="4034770"/>
            <a:ext cx="3191673" cy="614377"/>
            <a:chOff x="0" y="0"/>
            <a:chExt cx="9864807" cy="1898914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4C6D1E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9845508" y="3327195"/>
            <a:ext cx="3191673" cy="614377"/>
            <a:chOff x="0" y="0"/>
            <a:chExt cx="9864807" cy="1898914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98648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864807">
                  <a:moveTo>
                    <a:pt x="9864807" y="949457"/>
                  </a:moveTo>
                  <a:cubicBezTo>
                    <a:pt x="9864807" y="1470416"/>
                    <a:pt x="9436436" y="1898914"/>
                    <a:pt x="890786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07862" y="0"/>
                  </a:lnTo>
                  <a:cubicBezTo>
                    <a:pt x="9436309" y="0"/>
                    <a:pt x="9864807" y="428371"/>
                    <a:pt x="9864807" y="949457"/>
                  </a:cubicBezTo>
                  <a:close/>
                </a:path>
              </a:pathLst>
            </a:custGeom>
            <a:solidFill>
              <a:srgbClr val="3A5711"/>
            </a:solid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10014792" y="3472699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FFFFFF"/>
                </a:solidFill>
                <a:latin typeface="Clear Sans Bold"/>
              </a:rPr>
              <a:t>06/06/24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605874" y="3447133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FFFFFF"/>
                </a:solidFill>
                <a:latin typeface="Clear Sans Bold"/>
              </a:rPr>
              <a:t>06/06/24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605874" y="4112647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08/06/24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605874" y="4932050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08/18/24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549329" y="5712239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08/06/24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4602192" y="6583563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737373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549329" y="7482088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737373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4602192" y="8316473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545454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4605874" y="9082507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545454"/>
                </a:solidFill>
                <a:latin typeface="Clear Sans Bold"/>
              </a:rPr>
              <a:t>24/06/24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4605874" y="9764572"/>
            <a:ext cx="3078583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000000"/>
                </a:solidFill>
                <a:latin typeface="Clear Sans Bold"/>
              </a:rPr>
              <a:t>26/06/24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9985472" y="4150747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08/06/24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985472" y="4955471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08/18/24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9985472" y="5697151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D9D9D9"/>
                </a:solidFill>
                <a:latin typeface="Clear Sans Bold"/>
              </a:rPr>
              <a:t>08/06/24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9985472" y="6544690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737373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9985472" y="7392229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737373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9985472" y="8272735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545454"/>
                </a:solidFill>
                <a:latin typeface="Clear Sans Bold"/>
              </a:rPr>
              <a:t>09/06/24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9985472" y="9055618"/>
            <a:ext cx="2797446" cy="31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>
                <a:solidFill>
                  <a:srgbClr val="545454"/>
                </a:solidFill>
                <a:latin typeface="Clear Sans Bold"/>
              </a:rPr>
              <a:t>24/06/24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08369"/>
            <a:chOff x="0" y="0"/>
            <a:chExt cx="4816593" cy="44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EAF8D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08151"/>
            <a:ext cx="9144000" cy="1816520"/>
            <a:chOff x="0" y="0"/>
            <a:chExt cx="2875511" cy="571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95ED1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4904" y="17210"/>
            <a:ext cx="1287422" cy="1577689"/>
            <a:chOff x="0" y="0"/>
            <a:chExt cx="339074" cy="4155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074" cy="415523"/>
            </a:xfrm>
            <a:custGeom>
              <a:avLst/>
              <a:gdLst/>
              <a:ahLst/>
              <a:cxnLst/>
              <a:rect r="r" b="b" t="t" l="l"/>
              <a:pathLst>
                <a:path h="415523" w="339074">
                  <a:moveTo>
                    <a:pt x="339074" y="0"/>
                  </a:moveTo>
                  <a:lnTo>
                    <a:pt x="339074" y="301223"/>
                  </a:lnTo>
                  <a:lnTo>
                    <a:pt x="169537" y="415523"/>
                  </a:lnTo>
                  <a:lnTo>
                    <a:pt x="0" y="301223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9074" cy="34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84297" y="491904"/>
            <a:ext cx="425246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Introduction et Contexte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703050"/>
            <a:ext cx="18288000" cy="1708369"/>
            <a:chOff x="0" y="0"/>
            <a:chExt cx="4816593" cy="4499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DEFAB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14199" y="215880"/>
            <a:ext cx="255240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Idée du projet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Problématique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Objectifs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1594899"/>
            <a:ext cx="9144000" cy="1816520"/>
            <a:chOff x="0" y="0"/>
            <a:chExt cx="2875511" cy="5712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7FD8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1607800"/>
            <a:ext cx="18288000" cy="76200"/>
            <a:chOff x="0" y="0"/>
            <a:chExt cx="4816593" cy="200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4904" y="1720259"/>
            <a:ext cx="1287422" cy="1577689"/>
            <a:chOff x="0" y="0"/>
            <a:chExt cx="339074" cy="4155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9074" cy="415523"/>
            </a:xfrm>
            <a:custGeom>
              <a:avLst/>
              <a:gdLst/>
              <a:ahLst/>
              <a:cxnLst/>
              <a:rect r="r" b="b" t="t" l="l"/>
              <a:pathLst>
                <a:path h="415523" w="339074">
                  <a:moveTo>
                    <a:pt x="339074" y="0"/>
                  </a:moveTo>
                  <a:lnTo>
                    <a:pt x="339074" y="301223"/>
                  </a:lnTo>
                  <a:lnTo>
                    <a:pt x="169537" y="415523"/>
                  </a:lnTo>
                  <a:lnTo>
                    <a:pt x="0" y="301223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39074" cy="34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084297" y="2218909"/>
            <a:ext cx="381461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Analyse et Conception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3406099"/>
            <a:ext cx="18288000" cy="1708369"/>
            <a:chOff x="0" y="0"/>
            <a:chExt cx="4816593" cy="4499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BAD88E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3297948"/>
            <a:ext cx="9144000" cy="1816520"/>
            <a:chOff x="0" y="0"/>
            <a:chExt cx="2875511" cy="5712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63A801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0" y="3329899"/>
            <a:ext cx="18288000" cy="76200"/>
            <a:chOff x="0" y="0"/>
            <a:chExt cx="4816593" cy="200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84904" y="3423309"/>
            <a:ext cx="1287422" cy="1577689"/>
            <a:chOff x="0" y="0"/>
            <a:chExt cx="339074" cy="41552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9074" cy="415523"/>
            </a:xfrm>
            <a:custGeom>
              <a:avLst/>
              <a:gdLst/>
              <a:ahLst/>
              <a:cxnLst/>
              <a:rect r="r" b="b" t="t" l="l"/>
              <a:pathLst>
                <a:path h="415523" w="339074">
                  <a:moveTo>
                    <a:pt x="339074" y="0"/>
                  </a:moveTo>
                  <a:lnTo>
                    <a:pt x="339074" y="301223"/>
                  </a:lnTo>
                  <a:lnTo>
                    <a:pt x="169537" y="415523"/>
                  </a:lnTo>
                  <a:lnTo>
                    <a:pt x="0" y="301223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339074" cy="34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084297" y="3898884"/>
            <a:ext cx="510718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Interaction et Fonctionnalités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5176" y="5143043"/>
            <a:ext cx="18288000" cy="1708369"/>
            <a:chOff x="0" y="0"/>
            <a:chExt cx="4816593" cy="4499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8FC444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0" y="5029573"/>
            <a:ext cx="9144000" cy="1816520"/>
            <a:chOff x="0" y="0"/>
            <a:chExt cx="2875511" cy="5712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4E84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0" y="5000998"/>
            <a:ext cx="18288000" cy="76200"/>
            <a:chOff x="0" y="0"/>
            <a:chExt cx="4816593" cy="2006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86464" y="5126359"/>
            <a:ext cx="1287422" cy="1577689"/>
            <a:chOff x="0" y="0"/>
            <a:chExt cx="339074" cy="41552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39074" cy="415523"/>
            </a:xfrm>
            <a:custGeom>
              <a:avLst/>
              <a:gdLst/>
              <a:ahLst/>
              <a:cxnLst/>
              <a:rect r="r" b="b" t="t" l="l"/>
              <a:pathLst>
                <a:path h="415523" w="339074">
                  <a:moveTo>
                    <a:pt x="339074" y="0"/>
                  </a:moveTo>
                  <a:lnTo>
                    <a:pt x="339074" y="301223"/>
                  </a:lnTo>
                  <a:lnTo>
                    <a:pt x="169537" y="415523"/>
                  </a:lnTo>
                  <a:lnTo>
                    <a:pt x="0" y="301223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339074" cy="34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084297" y="5600243"/>
            <a:ext cx="381014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Conception Technique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0" y="6812198"/>
            <a:ext cx="18288000" cy="1708369"/>
            <a:chOff x="0" y="0"/>
            <a:chExt cx="4816593" cy="44994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BAFF55"/>
            </a:solidFill>
            <a:ln cap="sq">
              <a:noFill/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0" y="6704047"/>
            <a:ext cx="9144000" cy="1816520"/>
            <a:chOff x="0" y="0"/>
            <a:chExt cx="2875511" cy="57124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3860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0" y="6701119"/>
            <a:ext cx="18288000" cy="76200"/>
            <a:chOff x="0" y="0"/>
            <a:chExt cx="4816593" cy="2006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084904" y="6894485"/>
            <a:ext cx="1287422" cy="1464987"/>
            <a:chOff x="0" y="0"/>
            <a:chExt cx="339074" cy="38584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39074" cy="385840"/>
            </a:xfrm>
            <a:custGeom>
              <a:avLst/>
              <a:gdLst/>
              <a:ahLst/>
              <a:cxnLst/>
              <a:rect r="r" b="b" t="t" l="l"/>
              <a:pathLst>
                <a:path h="385840" w="339074">
                  <a:moveTo>
                    <a:pt x="339074" y="0"/>
                  </a:moveTo>
                  <a:lnTo>
                    <a:pt x="339074" y="271540"/>
                  </a:lnTo>
                  <a:lnTo>
                    <a:pt x="169537" y="385840"/>
                  </a:lnTo>
                  <a:lnTo>
                    <a:pt x="0" y="271540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339074" cy="31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2863135" y="7283212"/>
            <a:ext cx="57702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Mise en Œuvre et Développement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0" y="8515248"/>
            <a:ext cx="18288000" cy="1708369"/>
            <a:chOff x="0" y="0"/>
            <a:chExt cx="4816593" cy="44994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816592" cy="449941"/>
            </a:xfrm>
            <a:custGeom>
              <a:avLst/>
              <a:gdLst/>
              <a:ahLst/>
              <a:cxnLst/>
              <a:rect r="r" b="b" t="t" l="l"/>
              <a:pathLst>
                <a:path h="449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9941"/>
                  </a:lnTo>
                  <a:lnTo>
                    <a:pt x="0" y="449941"/>
                  </a:lnTo>
                  <a:close/>
                </a:path>
              </a:pathLst>
            </a:custGeom>
            <a:solidFill>
              <a:srgbClr val="D7FDA1"/>
            </a:solid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4816593" cy="49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0" y="8435672"/>
            <a:ext cx="9144000" cy="1816520"/>
            <a:chOff x="0" y="0"/>
            <a:chExt cx="2875511" cy="57124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875511" cy="571240"/>
            </a:xfrm>
            <a:custGeom>
              <a:avLst/>
              <a:gdLst/>
              <a:ahLst/>
              <a:cxnLst/>
              <a:rect r="r" b="b" t="t" l="l"/>
              <a:pathLst>
                <a:path h="571240" w="2875511">
                  <a:moveTo>
                    <a:pt x="2672311" y="0"/>
                  </a:moveTo>
                  <a:lnTo>
                    <a:pt x="0" y="0"/>
                  </a:lnTo>
                  <a:lnTo>
                    <a:pt x="0" y="571240"/>
                  </a:lnTo>
                  <a:lnTo>
                    <a:pt x="2672311" y="571240"/>
                  </a:lnTo>
                  <a:lnTo>
                    <a:pt x="2875511" y="285620"/>
                  </a:lnTo>
                  <a:lnTo>
                    <a:pt x="2672311" y="0"/>
                  </a:lnTo>
                  <a:close/>
                </a:path>
              </a:pathLst>
            </a:custGeom>
            <a:solidFill>
              <a:srgbClr val="2844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2761211" cy="61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55176" y="8407097"/>
            <a:ext cx="18288000" cy="76200"/>
            <a:chOff x="0" y="0"/>
            <a:chExt cx="4816593" cy="200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086464" y="8532458"/>
            <a:ext cx="1287422" cy="1577689"/>
            <a:chOff x="0" y="0"/>
            <a:chExt cx="339074" cy="415523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39074" cy="415523"/>
            </a:xfrm>
            <a:custGeom>
              <a:avLst/>
              <a:gdLst/>
              <a:ahLst/>
              <a:cxnLst/>
              <a:rect r="r" b="b" t="t" l="l"/>
              <a:pathLst>
                <a:path h="415523" w="339074">
                  <a:moveTo>
                    <a:pt x="339074" y="0"/>
                  </a:moveTo>
                  <a:lnTo>
                    <a:pt x="339074" y="301223"/>
                  </a:lnTo>
                  <a:lnTo>
                    <a:pt x="169537" y="415523"/>
                  </a:lnTo>
                  <a:lnTo>
                    <a:pt x="0" y="301223"/>
                  </a:lnTo>
                  <a:lnTo>
                    <a:pt x="0" y="0"/>
                  </a:lnTo>
                  <a:lnTo>
                    <a:pt x="339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47625"/>
              <a:ext cx="339074" cy="34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55176" y="10185517"/>
            <a:ext cx="18288000" cy="76200"/>
            <a:chOff x="0" y="0"/>
            <a:chExt cx="4816593" cy="200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4816592" cy="20069"/>
            </a:xfrm>
            <a:custGeom>
              <a:avLst/>
              <a:gdLst/>
              <a:ahLst/>
              <a:cxnLst/>
              <a:rect r="r" b="b" t="t" l="l"/>
              <a:pathLst>
                <a:path h="200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69"/>
                  </a:lnTo>
                  <a:lnTo>
                    <a:pt x="0" y="200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47625"/>
              <a:ext cx="4816593" cy="6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3097113" y="9060317"/>
            <a:ext cx="29497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Gestion de Projet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621381" y="121900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91F602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1F602"/>
                </a:solidFill>
                <a:latin typeface="Open Sans Bold"/>
              </a:rPr>
              <a:t>1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21381" y="1927444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8FC444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FC444"/>
                </a:solidFill>
                <a:latin typeface="Open Sans Bold"/>
              </a:rPr>
              <a:t>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621381" y="3543673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779F3D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779F3D"/>
                </a:solidFill>
                <a:latin typeface="Open Sans Bold"/>
              </a:rPr>
              <a:t>3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19822" y="5243794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5833D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5833D"/>
                </a:solidFill>
                <a:latin typeface="Open Sans Bold"/>
              </a:rPr>
              <a:t>4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621381" y="7076804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5833D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5833D"/>
                </a:solidFill>
                <a:latin typeface="Open Sans Bold"/>
              </a:rPr>
              <a:t>5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621381" y="8663442"/>
            <a:ext cx="21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86001"/>
                </a:solidFill>
                <a:latin typeface="Open Sans Bold"/>
              </a:rPr>
              <a:t>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86001"/>
                </a:solidFill>
                <a:latin typeface="Open Sans Bold"/>
              </a:rPr>
              <a:t>6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614199" y="1883946"/>
            <a:ext cx="528697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Diagramme Ishikawa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Schéma synoptique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Chaines d’énergie et d’information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0614199" y="3866253"/>
            <a:ext cx="436661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Diagramme cas d’utilisation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0706100" y="5128522"/>
            <a:ext cx="5471889" cy="154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Modèle Logique de Données (MLD)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Module Bluetooth HC-05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Liste des Composants Électroniques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TINKERCAD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706100" y="7375287"/>
            <a:ext cx="2189783" cy="37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Programme 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706100" y="9052877"/>
            <a:ext cx="30520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Planning du projet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0058" y="3902494"/>
            <a:ext cx="1068788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DBC898"/>
                </a:solidFill>
                <a:latin typeface="Open Sans Bold"/>
              </a:rPr>
              <a:t>Merci pour votre écoute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245228">
            <a:off x="14744217" y="4151336"/>
            <a:ext cx="1441062" cy="1889917"/>
          </a:xfrm>
          <a:custGeom>
            <a:avLst/>
            <a:gdLst/>
            <a:ahLst/>
            <a:cxnLst/>
            <a:rect r="r" b="b" t="t" l="l"/>
            <a:pathLst>
              <a:path h="1889917" w="1441062">
                <a:moveTo>
                  <a:pt x="0" y="0"/>
                </a:moveTo>
                <a:lnTo>
                  <a:pt x="1441062" y="0"/>
                </a:lnTo>
                <a:lnTo>
                  <a:pt x="1441062" y="1889917"/>
                </a:lnTo>
                <a:lnTo>
                  <a:pt x="0" y="188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45228">
            <a:off x="2490830" y="2328556"/>
            <a:ext cx="1441062" cy="1889917"/>
          </a:xfrm>
          <a:custGeom>
            <a:avLst/>
            <a:gdLst/>
            <a:ahLst/>
            <a:cxnLst/>
            <a:rect r="r" b="b" t="t" l="l"/>
            <a:pathLst>
              <a:path h="1889917" w="1441062">
                <a:moveTo>
                  <a:pt x="0" y="0"/>
                </a:moveTo>
                <a:lnTo>
                  <a:pt x="1441061" y="0"/>
                </a:lnTo>
                <a:lnTo>
                  <a:pt x="1441061" y="1889917"/>
                </a:lnTo>
                <a:lnTo>
                  <a:pt x="0" y="188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9585" y="271207"/>
            <a:ext cx="354178" cy="486286"/>
          </a:xfrm>
          <a:custGeom>
            <a:avLst/>
            <a:gdLst/>
            <a:ahLst/>
            <a:cxnLst/>
            <a:rect r="r" b="b" t="t" l="l"/>
            <a:pathLst>
              <a:path h="486286" w="354178">
                <a:moveTo>
                  <a:pt x="0" y="0"/>
                </a:moveTo>
                <a:lnTo>
                  <a:pt x="354178" y="0"/>
                </a:lnTo>
                <a:lnTo>
                  <a:pt x="354178" y="486286"/>
                </a:lnTo>
                <a:lnTo>
                  <a:pt x="0" y="48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585" y="271207"/>
            <a:ext cx="354178" cy="486286"/>
          </a:xfrm>
          <a:custGeom>
            <a:avLst/>
            <a:gdLst/>
            <a:ahLst/>
            <a:cxnLst/>
            <a:rect r="r" b="b" t="t" l="l"/>
            <a:pathLst>
              <a:path h="486286" w="354178">
                <a:moveTo>
                  <a:pt x="0" y="0"/>
                </a:moveTo>
                <a:lnTo>
                  <a:pt x="354178" y="0"/>
                </a:lnTo>
                <a:lnTo>
                  <a:pt x="354178" y="486286"/>
                </a:lnTo>
                <a:lnTo>
                  <a:pt x="0" y="48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4499" y="6021645"/>
            <a:ext cx="3024801" cy="3236655"/>
          </a:xfrm>
          <a:custGeom>
            <a:avLst/>
            <a:gdLst/>
            <a:ahLst/>
            <a:cxnLst/>
            <a:rect r="r" b="b" t="t" l="l"/>
            <a:pathLst>
              <a:path h="3236655" w="3024801">
                <a:moveTo>
                  <a:pt x="0" y="0"/>
                </a:moveTo>
                <a:lnTo>
                  <a:pt x="3024801" y="0"/>
                </a:lnTo>
                <a:lnTo>
                  <a:pt x="3024801" y="3236655"/>
                </a:lnTo>
                <a:lnTo>
                  <a:pt x="0" y="323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912734" y="6592887"/>
            <a:ext cx="505581" cy="5648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5591" y="3284282"/>
            <a:ext cx="10700426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L'idée de ce projet est née lors d'une discussion sur Discord entre passionnés de jardinage et de technologie.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Nous parlions des défis quotidiens auxquels nous faisons face pour maintenir nos plantes correctement arrosées, surtout avec des emplois du temps chargés et des conditions météorologiques imprévisibles.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C'est alors que nous avons eu l'idée de créer un système d'arrosage automatique utilisant la technologie Arduino.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5513"/>
            <a:ext cx="458360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Idée du projet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591" y="2065338"/>
            <a:ext cx="1070042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Open Sans Bold"/>
              </a:rPr>
              <a:t>Développement d'un Système d'Irrigation Automatisé Utilisant des Capteurs Contrôlées par Arduino.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35066"/>
            <a:ext cx="9525388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L’évolution de la consommation d’eau dans l’arrosage à cause de la gestion </a:t>
            </a:r>
            <a:r>
              <a:rPr lang="en-US" sz="2000">
                <a:solidFill>
                  <a:srgbClr val="000000"/>
                </a:solidFill>
                <a:latin typeface="Open Sans Bold"/>
              </a:rPr>
              <a:t>irrationnelle de cette source ainsi que la destruction des plantes soit à cause d’excès ou de manque d’arrosage nous amènent à 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-  La recherche de solutions alternatives.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-  L’auto-Arrosage des plantes.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La solution la plus adéquate est de réaliser un système d’arrosage automatique qui nous aidera à surmonter les contraintes citées et assurer un arrosage Autonome et Intelligent.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98040" y="5519838"/>
            <a:ext cx="2861260" cy="3738462"/>
          </a:xfrm>
          <a:custGeom>
            <a:avLst/>
            <a:gdLst/>
            <a:ahLst/>
            <a:cxnLst/>
            <a:rect r="r" b="b" t="t" l="l"/>
            <a:pathLst>
              <a:path h="3738462" w="2861260">
                <a:moveTo>
                  <a:pt x="0" y="0"/>
                </a:moveTo>
                <a:lnTo>
                  <a:pt x="2861260" y="0"/>
                </a:lnTo>
                <a:lnTo>
                  <a:pt x="2861260" y="3738462"/>
                </a:lnTo>
                <a:lnTo>
                  <a:pt x="0" y="373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891971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Contexte général du projet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00848"/>
            <a:ext cx="39193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34C26"/>
                </a:solidFill>
                <a:latin typeface="League Spartan"/>
              </a:rPr>
              <a:t>Problématique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4043" y="5780557"/>
            <a:ext cx="3305257" cy="3391589"/>
          </a:xfrm>
          <a:custGeom>
            <a:avLst/>
            <a:gdLst/>
            <a:ahLst/>
            <a:cxnLst/>
            <a:rect r="r" b="b" t="t" l="l"/>
            <a:pathLst>
              <a:path h="3391589" w="3305257">
                <a:moveTo>
                  <a:pt x="0" y="0"/>
                </a:moveTo>
                <a:lnTo>
                  <a:pt x="3305257" y="0"/>
                </a:lnTo>
                <a:lnTo>
                  <a:pt x="3305257" y="3391589"/>
                </a:lnTo>
                <a:lnTo>
                  <a:pt x="0" y="339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24322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34C26"/>
                </a:solidFill>
                <a:latin typeface="League Spartan"/>
              </a:rPr>
              <a:t>Objectifs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30125"/>
            <a:ext cx="10310079" cy="1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003">
                <a:solidFill>
                  <a:srgbClr val="000000"/>
                </a:solidFill>
                <a:latin typeface="Open Sans Bold"/>
              </a:rPr>
              <a:t>Notre projet avait comme objectifs de : </a:t>
            </a:r>
          </a:p>
          <a:p>
            <a:pPr algn="l" marL="432580" indent="-216290" lvl="1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000000"/>
                </a:solidFill>
                <a:latin typeface="Open Sans Bold"/>
              </a:rPr>
              <a:t>  L’amélioration de la gestion des ressources en eau ce qui permettrait </a:t>
            </a:r>
          </a:p>
          <a:p>
            <a:pPr algn="l">
              <a:lnSpc>
                <a:spcPts val="2805"/>
              </a:lnSpc>
            </a:pPr>
            <a:r>
              <a:rPr lang="en-US" sz="2003">
                <a:solidFill>
                  <a:srgbClr val="000000"/>
                </a:solidFill>
                <a:latin typeface="Open Sans Bold"/>
              </a:rPr>
              <a:t>        de diminuer la consommation d’eau total. </a:t>
            </a:r>
          </a:p>
          <a:p>
            <a:pPr algn="l" marL="432580" indent="-216290" lvl="1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000000"/>
                </a:solidFill>
                <a:latin typeface="Open Sans Bold"/>
              </a:rPr>
              <a:t>  Assurer un arrosage autonome et intelligent. </a:t>
            </a:r>
          </a:p>
          <a:p>
            <a:pPr algn="l" marL="432580" indent="-216290" lvl="1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000000"/>
                </a:solidFill>
                <a:latin typeface="Open Sans Bold"/>
              </a:rPr>
              <a:t> Alerter l’utilisateur lorsque le niveau d’eau en réservoir est faible.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572" y="558295"/>
            <a:ext cx="901461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Diagramme des objectifs</a:t>
            </a:r>
            <a:r>
              <a:rPr lang="en-US" sz="5000">
                <a:solidFill>
                  <a:srgbClr val="55833D"/>
                </a:solidFill>
                <a:latin typeface="League Spartan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0595" y="5115154"/>
            <a:ext cx="39893" cy="51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3870598" y="5291567"/>
            <a:ext cx="7436004" cy="79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3848591" y="6399518"/>
            <a:ext cx="2226583" cy="1313314"/>
            <a:chOff x="0" y="0"/>
            <a:chExt cx="859203" cy="506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9203" cy="506787"/>
            </a:xfrm>
            <a:custGeom>
              <a:avLst/>
              <a:gdLst/>
              <a:ahLst/>
              <a:cxnLst/>
              <a:rect r="r" b="b" t="t" l="l"/>
              <a:pathLst>
                <a:path h="506787" w="859203">
                  <a:moveTo>
                    <a:pt x="142559" y="0"/>
                  </a:moveTo>
                  <a:lnTo>
                    <a:pt x="716645" y="0"/>
                  </a:lnTo>
                  <a:cubicBezTo>
                    <a:pt x="795378" y="0"/>
                    <a:pt x="859203" y="63826"/>
                    <a:pt x="859203" y="142559"/>
                  </a:cubicBezTo>
                  <a:lnTo>
                    <a:pt x="859203" y="364228"/>
                  </a:lnTo>
                  <a:cubicBezTo>
                    <a:pt x="859203" y="402037"/>
                    <a:pt x="844184" y="438298"/>
                    <a:pt x="817449" y="465033"/>
                  </a:cubicBezTo>
                  <a:cubicBezTo>
                    <a:pt x="790714" y="491768"/>
                    <a:pt x="754454" y="506787"/>
                    <a:pt x="716645" y="506787"/>
                  </a:cubicBezTo>
                  <a:lnTo>
                    <a:pt x="142559" y="506787"/>
                  </a:lnTo>
                  <a:cubicBezTo>
                    <a:pt x="104750" y="506787"/>
                    <a:pt x="68489" y="491768"/>
                    <a:pt x="41754" y="465033"/>
                  </a:cubicBezTo>
                  <a:cubicBezTo>
                    <a:pt x="15020" y="438298"/>
                    <a:pt x="0" y="402037"/>
                    <a:pt x="0" y="364228"/>
                  </a:cubicBezTo>
                  <a:lnTo>
                    <a:pt x="0" y="142559"/>
                  </a:lnTo>
                  <a:cubicBezTo>
                    <a:pt x="0" y="104750"/>
                    <a:pt x="15020" y="68489"/>
                    <a:pt x="41754" y="41754"/>
                  </a:cubicBezTo>
                  <a:cubicBezTo>
                    <a:pt x="68489" y="15020"/>
                    <a:pt x="104750" y="0"/>
                    <a:pt x="142559" y="0"/>
                  </a:cubicBez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59203" cy="525837"/>
            </a:xfrm>
            <a:prstGeom prst="rect">
              <a:avLst/>
            </a:prstGeom>
          </p:spPr>
          <p:txBody>
            <a:bodyPr anchor="ctr" rtlCol="false" tIns="25250" lIns="25250" bIns="25250" rIns="25250"/>
            <a:lstStyle/>
            <a:p>
              <a:pPr algn="ctr">
                <a:lnSpc>
                  <a:spcPts val="151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41690" y="2720087"/>
            <a:ext cx="2226583" cy="1313314"/>
            <a:chOff x="0" y="0"/>
            <a:chExt cx="859203" cy="506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9203" cy="506787"/>
            </a:xfrm>
            <a:custGeom>
              <a:avLst/>
              <a:gdLst/>
              <a:ahLst/>
              <a:cxnLst/>
              <a:rect r="r" b="b" t="t" l="l"/>
              <a:pathLst>
                <a:path h="506787" w="859203">
                  <a:moveTo>
                    <a:pt x="142559" y="0"/>
                  </a:moveTo>
                  <a:lnTo>
                    <a:pt x="716645" y="0"/>
                  </a:lnTo>
                  <a:cubicBezTo>
                    <a:pt x="795378" y="0"/>
                    <a:pt x="859203" y="63826"/>
                    <a:pt x="859203" y="142559"/>
                  </a:cubicBezTo>
                  <a:lnTo>
                    <a:pt x="859203" y="364228"/>
                  </a:lnTo>
                  <a:cubicBezTo>
                    <a:pt x="859203" y="402037"/>
                    <a:pt x="844184" y="438298"/>
                    <a:pt x="817449" y="465033"/>
                  </a:cubicBezTo>
                  <a:cubicBezTo>
                    <a:pt x="790714" y="491768"/>
                    <a:pt x="754454" y="506787"/>
                    <a:pt x="716645" y="506787"/>
                  </a:cubicBezTo>
                  <a:lnTo>
                    <a:pt x="142559" y="506787"/>
                  </a:lnTo>
                  <a:cubicBezTo>
                    <a:pt x="104750" y="506787"/>
                    <a:pt x="68489" y="491768"/>
                    <a:pt x="41754" y="465033"/>
                  </a:cubicBezTo>
                  <a:cubicBezTo>
                    <a:pt x="15020" y="438298"/>
                    <a:pt x="0" y="402037"/>
                    <a:pt x="0" y="364228"/>
                  </a:cubicBezTo>
                  <a:lnTo>
                    <a:pt x="0" y="142559"/>
                  </a:lnTo>
                  <a:cubicBezTo>
                    <a:pt x="0" y="104750"/>
                    <a:pt x="15020" y="68489"/>
                    <a:pt x="41754" y="41754"/>
                  </a:cubicBezTo>
                  <a:cubicBezTo>
                    <a:pt x="68489" y="15020"/>
                    <a:pt x="104750" y="0"/>
                    <a:pt x="142559" y="0"/>
                  </a:cubicBez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59203" cy="525837"/>
            </a:xfrm>
            <a:prstGeom prst="rect">
              <a:avLst/>
            </a:prstGeom>
          </p:spPr>
          <p:txBody>
            <a:bodyPr anchor="ctr" rtlCol="false" tIns="25250" lIns="25250" bIns="25250" rIns="25250"/>
            <a:lstStyle/>
            <a:p>
              <a:pPr algn="ctr">
                <a:lnSpc>
                  <a:spcPts val="151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07863" y="2720087"/>
            <a:ext cx="2226583" cy="1313314"/>
            <a:chOff x="0" y="0"/>
            <a:chExt cx="859203" cy="506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9203" cy="506787"/>
            </a:xfrm>
            <a:custGeom>
              <a:avLst/>
              <a:gdLst/>
              <a:ahLst/>
              <a:cxnLst/>
              <a:rect r="r" b="b" t="t" l="l"/>
              <a:pathLst>
                <a:path h="506787" w="859203">
                  <a:moveTo>
                    <a:pt x="142559" y="0"/>
                  </a:moveTo>
                  <a:lnTo>
                    <a:pt x="716645" y="0"/>
                  </a:lnTo>
                  <a:cubicBezTo>
                    <a:pt x="795378" y="0"/>
                    <a:pt x="859203" y="63826"/>
                    <a:pt x="859203" y="142559"/>
                  </a:cubicBezTo>
                  <a:lnTo>
                    <a:pt x="859203" y="364228"/>
                  </a:lnTo>
                  <a:cubicBezTo>
                    <a:pt x="859203" y="402037"/>
                    <a:pt x="844184" y="438298"/>
                    <a:pt x="817449" y="465033"/>
                  </a:cubicBezTo>
                  <a:cubicBezTo>
                    <a:pt x="790714" y="491768"/>
                    <a:pt x="754454" y="506787"/>
                    <a:pt x="716645" y="506787"/>
                  </a:cubicBezTo>
                  <a:lnTo>
                    <a:pt x="142559" y="506787"/>
                  </a:lnTo>
                  <a:cubicBezTo>
                    <a:pt x="104750" y="506787"/>
                    <a:pt x="68489" y="491768"/>
                    <a:pt x="41754" y="465033"/>
                  </a:cubicBezTo>
                  <a:cubicBezTo>
                    <a:pt x="15020" y="438298"/>
                    <a:pt x="0" y="402037"/>
                    <a:pt x="0" y="364228"/>
                  </a:cubicBezTo>
                  <a:lnTo>
                    <a:pt x="0" y="142559"/>
                  </a:lnTo>
                  <a:cubicBezTo>
                    <a:pt x="0" y="104750"/>
                    <a:pt x="15020" y="68489"/>
                    <a:pt x="41754" y="41754"/>
                  </a:cubicBezTo>
                  <a:cubicBezTo>
                    <a:pt x="68489" y="15020"/>
                    <a:pt x="104750" y="0"/>
                    <a:pt x="142559" y="0"/>
                  </a:cubicBez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59203" cy="525837"/>
            </a:xfrm>
            <a:prstGeom prst="rect">
              <a:avLst/>
            </a:prstGeom>
          </p:spPr>
          <p:txBody>
            <a:bodyPr anchor="ctr" rtlCol="false" tIns="25250" lIns="25250" bIns="25250" rIns="25250"/>
            <a:lstStyle/>
            <a:p>
              <a:pPr algn="ctr">
                <a:lnSpc>
                  <a:spcPts val="151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06602" y="4642888"/>
            <a:ext cx="2442967" cy="1313314"/>
            <a:chOff x="0" y="0"/>
            <a:chExt cx="942702" cy="5067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2702" cy="506787"/>
            </a:xfrm>
            <a:custGeom>
              <a:avLst/>
              <a:gdLst/>
              <a:ahLst/>
              <a:cxnLst/>
              <a:rect r="r" b="b" t="t" l="l"/>
              <a:pathLst>
                <a:path h="506787" w="942702">
                  <a:moveTo>
                    <a:pt x="129932" y="0"/>
                  </a:moveTo>
                  <a:lnTo>
                    <a:pt x="812770" y="0"/>
                  </a:lnTo>
                  <a:cubicBezTo>
                    <a:pt x="847231" y="0"/>
                    <a:pt x="880279" y="13689"/>
                    <a:pt x="904646" y="38056"/>
                  </a:cubicBezTo>
                  <a:cubicBezTo>
                    <a:pt x="929013" y="62423"/>
                    <a:pt x="942702" y="95472"/>
                    <a:pt x="942702" y="129932"/>
                  </a:cubicBezTo>
                  <a:lnTo>
                    <a:pt x="942702" y="376855"/>
                  </a:lnTo>
                  <a:cubicBezTo>
                    <a:pt x="942702" y="411315"/>
                    <a:pt x="929013" y="444364"/>
                    <a:pt x="904646" y="468731"/>
                  </a:cubicBezTo>
                  <a:cubicBezTo>
                    <a:pt x="880279" y="493098"/>
                    <a:pt x="847231" y="506787"/>
                    <a:pt x="812770" y="506787"/>
                  </a:cubicBezTo>
                  <a:lnTo>
                    <a:pt x="129932" y="506787"/>
                  </a:lnTo>
                  <a:cubicBezTo>
                    <a:pt x="95472" y="506787"/>
                    <a:pt x="62423" y="493098"/>
                    <a:pt x="38056" y="468731"/>
                  </a:cubicBezTo>
                  <a:cubicBezTo>
                    <a:pt x="13689" y="444364"/>
                    <a:pt x="0" y="411315"/>
                    <a:pt x="0" y="376855"/>
                  </a:cubicBezTo>
                  <a:lnTo>
                    <a:pt x="0" y="129932"/>
                  </a:lnTo>
                  <a:cubicBezTo>
                    <a:pt x="0" y="95472"/>
                    <a:pt x="13689" y="62423"/>
                    <a:pt x="38056" y="38056"/>
                  </a:cubicBezTo>
                  <a:cubicBezTo>
                    <a:pt x="62423" y="13689"/>
                    <a:pt x="95472" y="0"/>
                    <a:pt x="129932" y="0"/>
                  </a:cubicBez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42702" cy="525837"/>
            </a:xfrm>
            <a:prstGeom prst="rect">
              <a:avLst/>
            </a:prstGeom>
          </p:spPr>
          <p:txBody>
            <a:bodyPr anchor="ctr" rtlCol="false" tIns="25250" lIns="25250" bIns="25250" rIns="25250"/>
            <a:lstStyle/>
            <a:p>
              <a:pPr algn="ctr">
                <a:lnSpc>
                  <a:spcPts val="151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78887" y="6399518"/>
            <a:ext cx="2226583" cy="1313314"/>
            <a:chOff x="0" y="0"/>
            <a:chExt cx="859203" cy="5067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9203" cy="506787"/>
            </a:xfrm>
            <a:custGeom>
              <a:avLst/>
              <a:gdLst/>
              <a:ahLst/>
              <a:cxnLst/>
              <a:rect r="r" b="b" t="t" l="l"/>
              <a:pathLst>
                <a:path h="506787" w="859203">
                  <a:moveTo>
                    <a:pt x="142559" y="0"/>
                  </a:moveTo>
                  <a:lnTo>
                    <a:pt x="716645" y="0"/>
                  </a:lnTo>
                  <a:cubicBezTo>
                    <a:pt x="795378" y="0"/>
                    <a:pt x="859203" y="63826"/>
                    <a:pt x="859203" y="142559"/>
                  </a:cubicBezTo>
                  <a:lnTo>
                    <a:pt x="859203" y="364228"/>
                  </a:lnTo>
                  <a:cubicBezTo>
                    <a:pt x="859203" y="402037"/>
                    <a:pt x="844184" y="438298"/>
                    <a:pt x="817449" y="465033"/>
                  </a:cubicBezTo>
                  <a:cubicBezTo>
                    <a:pt x="790714" y="491768"/>
                    <a:pt x="754454" y="506787"/>
                    <a:pt x="716645" y="506787"/>
                  </a:cubicBezTo>
                  <a:lnTo>
                    <a:pt x="142559" y="506787"/>
                  </a:lnTo>
                  <a:cubicBezTo>
                    <a:pt x="104750" y="506787"/>
                    <a:pt x="68489" y="491768"/>
                    <a:pt x="41754" y="465033"/>
                  </a:cubicBezTo>
                  <a:cubicBezTo>
                    <a:pt x="15020" y="438298"/>
                    <a:pt x="0" y="402037"/>
                    <a:pt x="0" y="364228"/>
                  </a:cubicBezTo>
                  <a:lnTo>
                    <a:pt x="0" y="142559"/>
                  </a:lnTo>
                  <a:cubicBezTo>
                    <a:pt x="0" y="104750"/>
                    <a:pt x="15020" y="68489"/>
                    <a:pt x="41754" y="41754"/>
                  </a:cubicBezTo>
                  <a:cubicBezTo>
                    <a:pt x="68489" y="15020"/>
                    <a:pt x="104750" y="0"/>
                    <a:pt x="142559" y="0"/>
                  </a:cubicBez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59203" cy="525837"/>
            </a:xfrm>
            <a:prstGeom prst="rect">
              <a:avLst/>
            </a:prstGeom>
          </p:spPr>
          <p:txBody>
            <a:bodyPr anchor="ctr" rtlCol="false" tIns="25250" lIns="25250" bIns="25250" rIns="25250"/>
            <a:lstStyle/>
            <a:p>
              <a:pPr algn="ctr">
                <a:lnSpc>
                  <a:spcPts val="15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484436" y="3212317"/>
            <a:ext cx="1741091" cy="29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Open Sans Bold"/>
              </a:rPr>
              <a:t>Main d’’oeuvre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5655" y="3212317"/>
            <a:ext cx="1181554" cy="29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Open Sans Bold"/>
              </a:rPr>
              <a:t>Méthodes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99766" y="6891749"/>
            <a:ext cx="1124233" cy="29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Open Sans Bold"/>
              </a:rPr>
              <a:t>Matériesl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22838" y="6891749"/>
            <a:ext cx="1051572" cy="29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Open Sans Bold"/>
              </a:rPr>
              <a:t>Matiéres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50140" y="5138164"/>
            <a:ext cx="2299429" cy="29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Open Sans Bold"/>
              </a:rPr>
              <a:t>Objectif stratégique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610789" y="4017795"/>
            <a:ext cx="2612048" cy="12847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6" id="26"/>
          <p:cNvSpPr/>
          <p:nvPr/>
        </p:nvSpPr>
        <p:spPr>
          <a:xfrm flipV="true">
            <a:off x="4917890" y="5302590"/>
            <a:ext cx="1294729" cy="121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7" id="27"/>
          <p:cNvSpPr/>
          <p:nvPr/>
        </p:nvSpPr>
        <p:spPr>
          <a:xfrm>
            <a:off x="9586432" y="4017444"/>
            <a:ext cx="459738" cy="12741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8632538" y="5291567"/>
            <a:ext cx="641871" cy="10919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11249300" y="3998394"/>
            <a:ext cx="2907722" cy="60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Arrosage Automatique pour Trois Plantes utilisant Arduino et 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 Module Bluetooth HC-05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80488" y="7796275"/>
            <a:ext cx="3051676" cy="142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1396" indent="-130698" lvl="1">
              <a:lnSpc>
                <a:spcPts val="1695"/>
              </a:lnSpc>
              <a:buFont typeface="Arial"/>
              <a:buChar char="•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Capteurs :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Capteur d’humidité du sol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Capteur de niveau d’eau à flotteur horizontal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Capteur de température LM35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Capteur de photorésistance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998666" y="6546708"/>
            <a:ext cx="2902949" cy="101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1396" indent="-130698" lvl="1">
              <a:lnSpc>
                <a:spcPts val="1695"/>
              </a:lnSpc>
              <a:buFont typeface="Arial"/>
              <a:buChar char="•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Actuateurs :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Servomoteur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Pompe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LED (pour lumière et alerte)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970514" y="7693766"/>
            <a:ext cx="2557571" cy="183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1396" indent="-130698" lvl="1">
              <a:lnSpc>
                <a:spcPts val="1695"/>
              </a:lnSpc>
              <a:buFont typeface="Arial"/>
              <a:buChar char="•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Composants :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Tuyau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Carte Arduino UNO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Piles d’usage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Carte d’essai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NPN (jouant le rôle de relais)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 Module Bluetooth HC-05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829143" y="7898783"/>
            <a:ext cx="3051676" cy="12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1396" indent="-130698" lvl="1">
              <a:lnSpc>
                <a:spcPts val="1695"/>
              </a:lnSpc>
              <a:buFont typeface="Arial"/>
              <a:buChar char="•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Matériel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Carte d’essai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Outils de soudage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Câbles et connecteurs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Boîtier de protection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595244" y="4014351"/>
            <a:ext cx="3479931" cy="101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1396" indent="-130698" lvl="1">
              <a:lnSpc>
                <a:spcPts val="1695"/>
              </a:lnSpc>
              <a:buFont typeface="Arial"/>
              <a:buChar char="•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Main-d’œuvre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Compétences en électronique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Compétences en programmation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Gestion de projet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177209" y="1402845"/>
            <a:ext cx="3336075" cy="142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Méthodes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Programmation de l'Arduino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Programmation de HC-05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Calibration des capteurs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Techniques d'irrigation</a:t>
            </a:r>
          </a:p>
          <a:p>
            <a:pPr algn="l" marL="522792" indent="-174264" lvl="2">
              <a:lnSpc>
                <a:spcPts val="1695"/>
              </a:lnSpc>
              <a:buFont typeface="Arial"/>
              <a:buChar char="⚬"/>
            </a:pPr>
            <a:r>
              <a:rPr lang="en-US" sz="1210">
                <a:solidFill>
                  <a:srgbClr val="000000"/>
                </a:solidFill>
                <a:latin typeface="Open Sans Bold"/>
              </a:rPr>
              <a:t>Procédures de test et de validation</a:t>
            </a:r>
          </a:p>
          <a:p>
            <a:pPr algn="l">
              <a:lnSpc>
                <a:spcPts val="16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66097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Schéma synoptique</a:t>
            </a:r>
            <a:r>
              <a:rPr lang="en-US" sz="5000">
                <a:solidFill>
                  <a:srgbClr val="55833D"/>
                </a:solidFill>
                <a:latin typeface="League Spartan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59644" y="3203557"/>
            <a:ext cx="3220380" cy="4929108"/>
            <a:chOff x="0" y="0"/>
            <a:chExt cx="1040931" cy="15932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0931" cy="1593247"/>
            </a:xfrm>
            <a:custGeom>
              <a:avLst/>
              <a:gdLst/>
              <a:ahLst/>
              <a:cxnLst/>
              <a:rect r="r" b="b" t="t" l="l"/>
              <a:pathLst>
                <a:path h="1593247" w="1040931">
                  <a:moveTo>
                    <a:pt x="98566" y="0"/>
                  </a:moveTo>
                  <a:lnTo>
                    <a:pt x="942365" y="0"/>
                  </a:lnTo>
                  <a:cubicBezTo>
                    <a:pt x="968507" y="0"/>
                    <a:pt x="993577" y="10385"/>
                    <a:pt x="1012062" y="28869"/>
                  </a:cubicBezTo>
                  <a:cubicBezTo>
                    <a:pt x="1030546" y="47354"/>
                    <a:pt x="1040931" y="72424"/>
                    <a:pt x="1040931" y="98566"/>
                  </a:cubicBezTo>
                  <a:lnTo>
                    <a:pt x="1040931" y="1494682"/>
                  </a:lnTo>
                  <a:cubicBezTo>
                    <a:pt x="1040931" y="1520823"/>
                    <a:pt x="1030546" y="1545893"/>
                    <a:pt x="1012062" y="1564378"/>
                  </a:cubicBezTo>
                  <a:cubicBezTo>
                    <a:pt x="993577" y="1582863"/>
                    <a:pt x="968507" y="1593247"/>
                    <a:pt x="942365" y="1593247"/>
                  </a:cubicBezTo>
                  <a:lnTo>
                    <a:pt x="98566" y="1593247"/>
                  </a:lnTo>
                  <a:cubicBezTo>
                    <a:pt x="72424" y="1593247"/>
                    <a:pt x="47354" y="1582863"/>
                    <a:pt x="28869" y="1564378"/>
                  </a:cubicBezTo>
                  <a:cubicBezTo>
                    <a:pt x="10385" y="1545893"/>
                    <a:pt x="0" y="1520823"/>
                    <a:pt x="0" y="1494682"/>
                  </a:cubicBezTo>
                  <a:lnTo>
                    <a:pt x="0" y="98566"/>
                  </a:lnTo>
                  <a:cubicBezTo>
                    <a:pt x="0" y="72424"/>
                    <a:pt x="10385" y="47354"/>
                    <a:pt x="28869" y="28869"/>
                  </a:cubicBezTo>
                  <a:cubicBezTo>
                    <a:pt x="47354" y="10385"/>
                    <a:pt x="72424" y="0"/>
                    <a:pt x="98566" y="0"/>
                  </a:cubicBez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40931" cy="1640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48338" y="4671320"/>
            <a:ext cx="2976418" cy="1993583"/>
            <a:chOff x="0" y="0"/>
            <a:chExt cx="962075" cy="64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2075" cy="644390"/>
            </a:xfrm>
            <a:custGeom>
              <a:avLst/>
              <a:gdLst/>
              <a:ahLst/>
              <a:cxnLst/>
              <a:rect r="r" b="b" t="t" l="l"/>
              <a:pathLst>
                <a:path h="644390" w="962075">
                  <a:moveTo>
                    <a:pt x="962075" y="322195"/>
                  </a:moveTo>
                  <a:lnTo>
                    <a:pt x="555675" y="0"/>
                  </a:lnTo>
                  <a:lnTo>
                    <a:pt x="555675" y="203200"/>
                  </a:lnTo>
                  <a:lnTo>
                    <a:pt x="0" y="203200"/>
                  </a:lnTo>
                  <a:lnTo>
                    <a:pt x="0" y="441190"/>
                  </a:lnTo>
                  <a:lnTo>
                    <a:pt x="555675" y="441190"/>
                  </a:lnTo>
                  <a:lnTo>
                    <a:pt x="555675" y="644390"/>
                  </a:lnTo>
                  <a:lnTo>
                    <a:pt x="962075" y="322195"/>
                  </a:ln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860475" cy="285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24436" y="4514143"/>
            <a:ext cx="2976418" cy="1993583"/>
            <a:chOff x="0" y="0"/>
            <a:chExt cx="962075" cy="644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075" cy="644390"/>
            </a:xfrm>
            <a:custGeom>
              <a:avLst/>
              <a:gdLst/>
              <a:ahLst/>
              <a:cxnLst/>
              <a:rect r="r" b="b" t="t" l="l"/>
              <a:pathLst>
                <a:path h="644390" w="962075">
                  <a:moveTo>
                    <a:pt x="962075" y="322195"/>
                  </a:moveTo>
                  <a:lnTo>
                    <a:pt x="555675" y="0"/>
                  </a:lnTo>
                  <a:lnTo>
                    <a:pt x="555675" y="203200"/>
                  </a:lnTo>
                  <a:lnTo>
                    <a:pt x="0" y="203200"/>
                  </a:lnTo>
                  <a:lnTo>
                    <a:pt x="0" y="441190"/>
                  </a:lnTo>
                  <a:lnTo>
                    <a:pt x="555675" y="441190"/>
                  </a:lnTo>
                  <a:lnTo>
                    <a:pt x="555675" y="644390"/>
                  </a:lnTo>
                  <a:lnTo>
                    <a:pt x="962075" y="322195"/>
                  </a:lnTo>
                  <a:close/>
                </a:path>
              </a:pathLst>
            </a:custGeom>
            <a:solidFill>
              <a:srgbClr val="8285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860475" cy="285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73232" y="5402147"/>
            <a:ext cx="252662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Bold"/>
              </a:rPr>
              <a:t>Détection d’humidité du </a:t>
            </a:r>
            <a:r>
              <a:rPr lang="en-US" sz="1500">
                <a:solidFill>
                  <a:srgbClr val="000000"/>
                </a:solidFill>
                <a:latin typeface="Open Sans Bold"/>
              </a:rPr>
              <a:t>sol : </a:t>
            </a:r>
            <a:r>
              <a:rPr lang="en-US" sz="1500">
                <a:solidFill>
                  <a:srgbClr val="FFFFFF"/>
                </a:solidFill>
                <a:latin typeface="Open Sans Bold"/>
              </a:rPr>
              <a:t>Entrée analogique 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749331" y="5244971"/>
            <a:ext cx="252662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Bold"/>
              </a:rPr>
              <a:t>Alerte, si le </a:t>
            </a:r>
            <a:r>
              <a:rPr lang="en-US" sz="1500">
                <a:solidFill>
                  <a:srgbClr val="000000"/>
                </a:solidFill>
                <a:latin typeface="Open Sans Bold"/>
              </a:rPr>
              <a:t>sol est sec : </a:t>
            </a:r>
            <a:r>
              <a:rPr lang="en-US" sz="1500">
                <a:solidFill>
                  <a:srgbClr val="FFFFFF"/>
                </a:solidFill>
                <a:latin typeface="Open Sans Bold"/>
              </a:rPr>
              <a:t>Sortie numérique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634281" y="5115661"/>
            <a:ext cx="38806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BC898"/>
                </a:solidFill>
                <a:latin typeface="Open Sans Bold"/>
              </a:rPr>
              <a:t>Traitement des donées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9622" y="1827140"/>
            <a:ext cx="11005222" cy="7431160"/>
            <a:chOff x="0" y="0"/>
            <a:chExt cx="14673630" cy="99082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824128" y="0"/>
              <a:ext cx="5039428" cy="9908214"/>
              <a:chOff x="0" y="0"/>
              <a:chExt cx="1103885" cy="21703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03885" cy="2170392"/>
              </a:xfrm>
              <a:custGeom>
                <a:avLst/>
                <a:gdLst/>
                <a:ahLst/>
                <a:cxnLst/>
                <a:rect r="r" b="b" t="t" l="l"/>
                <a:pathLst>
                  <a:path h="2170392" w="1103885">
                    <a:moveTo>
                      <a:pt x="83983" y="0"/>
                    </a:moveTo>
                    <a:lnTo>
                      <a:pt x="1019903" y="0"/>
                    </a:lnTo>
                    <a:cubicBezTo>
                      <a:pt x="1042176" y="0"/>
                      <a:pt x="1063538" y="8848"/>
                      <a:pt x="1079287" y="24598"/>
                    </a:cubicBezTo>
                    <a:cubicBezTo>
                      <a:pt x="1095037" y="40348"/>
                      <a:pt x="1103885" y="61709"/>
                      <a:pt x="1103885" y="83983"/>
                    </a:cubicBezTo>
                    <a:lnTo>
                      <a:pt x="1103885" y="2086409"/>
                    </a:lnTo>
                    <a:cubicBezTo>
                      <a:pt x="1103885" y="2108683"/>
                      <a:pt x="1095037" y="2130044"/>
                      <a:pt x="1079287" y="2145794"/>
                    </a:cubicBezTo>
                    <a:cubicBezTo>
                      <a:pt x="1063538" y="2161543"/>
                      <a:pt x="1042176" y="2170392"/>
                      <a:pt x="1019903" y="2170392"/>
                    </a:cubicBezTo>
                    <a:lnTo>
                      <a:pt x="83983" y="2170392"/>
                    </a:lnTo>
                    <a:cubicBezTo>
                      <a:pt x="61709" y="2170392"/>
                      <a:pt x="40348" y="2161543"/>
                      <a:pt x="24598" y="2145794"/>
                    </a:cubicBezTo>
                    <a:cubicBezTo>
                      <a:pt x="8848" y="2130044"/>
                      <a:pt x="0" y="2108683"/>
                      <a:pt x="0" y="2086409"/>
                    </a:cubicBezTo>
                    <a:lnTo>
                      <a:pt x="0" y="83983"/>
                    </a:lnTo>
                    <a:cubicBezTo>
                      <a:pt x="0" y="61709"/>
                      <a:pt x="8848" y="40348"/>
                      <a:pt x="24598" y="24598"/>
                    </a:cubicBezTo>
                    <a:cubicBezTo>
                      <a:pt x="40348" y="8848"/>
                      <a:pt x="61709" y="0"/>
                      <a:pt x="83983" y="0"/>
                    </a:cubicBezTo>
                    <a:close/>
                  </a:path>
                </a:pathLst>
              </a:custGeom>
              <a:solidFill>
                <a:srgbClr val="434C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103885" cy="22180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0726"/>
              <a:ext cx="4392037" cy="2941754"/>
              <a:chOff x="0" y="0"/>
              <a:chExt cx="962075" cy="6443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2075" cy="644390"/>
              </a:xfrm>
              <a:custGeom>
                <a:avLst/>
                <a:gdLst/>
                <a:ahLst/>
                <a:cxnLst/>
                <a:rect r="r" b="b" t="t" l="l"/>
                <a:pathLst>
                  <a:path h="644390" w="962075">
                    <a:moveTo>
                      <a:pt x="962075" y="322195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41190"/>
                    </a:lnTo>
                    <a:lnTo>
                      <a:pt x="555675" y="441190"/>
                    </a:lnTo>
                    <a:lnTo>
                      <a:pt x="555675" y="644390"/>
                    </a:lnTo>
                    <a:lnTo>
                      <a:pt x="962075" y="322195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55575"/>
                <a:ext cx="860475" cy="2856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487915"/>
              <a:ext cx="4392037" cy="2932383"/>
              <a:chOff x="0" y="0"/>
              <a:chExt cx="962075" cy="6423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2075" cy="642338"/>
              </a:xfrm>
              <a:custGeom>
                <a:avLst/>
                <a:gdLst/>
                <a:ahLst/>
                <a:cxnLst/>
                <a:rect r="r" b="b" t="t" l="l"/>
                <a:pathLst>
                  <a:path h="642338" w="962075">
                    <a:moveTo>
                      <a:pt x="962075" y="321169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39138"/>
                    </a:lnTo>
                    <a:lnTo>
                      <a:pt x="555675" y="439138"/>
                    </a:lnTo>
                    <a:lnTo>
                      <a:pt x="555675" y="642338"/>
                    </a:lnTo>
                    <a:lnTo>
                      <a:pt x="962075" y="321169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55575"/>
                <a:ext cx="860475" cy="2835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6781751"/>
              <a:ext cx="4392037" cy="2898310"/>
              <a:chOff x="0" y="0"/>
              <a:chExt cx="962075" cy="63487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2075" cy="634874"/>
              </a:xfrm>
              <a:custGeom>
                <a:avLst/>
                <a:gdLst/>
                <a:ahLst/>
                <a:cxnLst/>
                <a:rect r="r" b="b" t="t" l="l"/>
                <a:pathLst>
                  <a:path h="634874" w="962075">
                    <a:moveTo>
                      <a:pt x="962075" y="317437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31674"/>
                    </a:lnTo>
                    <a:lnTo>
                      <a:pt x="555675" y="431674"/>
                    </a:lnTo>
                    <a:lnTo>
                      <a:pt x="555675" y="634874"/>
                    </a:lnTo>
                    <a:lnTo>
                      <a:pt x="962075" y="317437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55575"/>
                <a:ext cx="860475" cy="2760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240066" y="194079"/>
              <a:ext cx="4392037" cy="2932383"/>
              <a:chOff x="0" y="0"/>
              <a:chExt cx="962075" cy="6423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2075" cy="642338"/>
              </a:xfrm>
              <a:custGeom>
                <a:avLst/>
                <a:gdLst/>
                <a:ahLst/>
                <a:cxnLst/>
                <a:rect r="r" b="b" t="t" l="l"/>
                <a:pathLst>
                  <a:path h="642338" w="962075">
                    <a:moveTo>
                      <a:pt x="962075" y="321169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39138"/>
                    </a:lnTo>
                    <a:lnTo>
                      <a:pt x="555675" y="439138"/>
                    </a:lnTo>
                    <a:lnTo>
                      <a:pt x="555675" y="642338"/>
                    </a:lnTo>
                    <a:lnTo>
                      <a:pt x="962075" y="321169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55575"/>
                <a:ext cx="860475" cy="2835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240066" y="3487915"/>
              <a:ext cx="4392037" cy="2932383"/>
              <a:chOff x="0" y="0"/>
              <a:chExt cx="962075" cy="6423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62075" cy="642338"/>
              </a:xfrm>
              <a:custGeom>
                <a:avLst/>
                <a:gdLst/>
                <a:ahLst/>
                <a:cxnLst/>
                <a:rect r="r" b="b" t="t" l="l"/>
                <a:pathLst>
                  <a:path h="642338" w="962075">
                    <a:moveTo>
                      <a:pt x="962075" y="321169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39138"/>
                    </a:lnTo>
                    <a:lnTo>
                      <a:pt x="555675" y="439138"/>
                    </a:lnTo>
                    <a:lnTo>
                      <a:pt x="555675" y="642338"/>
                    </a:lnTo>
                    <a:lnTo>
                      <a:pt x="962075" y="321169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55575"/>
                <a:ext cx="860475" cy="2835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0281592" y="6781751"/>
              <a:ext cx="4392037" cy="2898310"/>
              <a:chOff x="0" y="0"/>
              <a:chExt cx="962075" cy="63487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62075" cy="634874"/>
              </a:xfrm>
              <a:custGeom>
                <a:avLst/>
                <a:gdLst/>
                <a:ahLst/>
                <a:cxnLst/>
                <a:rect r="r" b="b" t="t" l="l"/>
                <a:pathLst>
                  <a:path h="634874" w="962075">
                    <a:moveTo>
                      <a:pt x="962075" y="317437"/>
                    </a:moveTo>
                    <a:lnTo>
                      <a:pt x="555675" y="0"/>
                    </a:lnTo>
                    <a:lnTo>
                      <a:pt x="555675" y="203200"/>
                    </a:lnTo>
                    <a:lnTo>
                      <a:pt x="0" y="203200"/>
                    </a:lnTo>
                    <a:lnTo>
                      <a:pt x="0" y="431674"/>
                    </a:lnTo>
                    <a:lnTo>
                      <a:pt x="555675" y="431674"/>
                    </a:lnTo>
                    <a:lnTo>
                      <a:pt x="555675" y="634874"/>
                    </a:lnTo>
                    <a:lnTo>
                      <a:pt x="962075" y="317437"/>
                    </a:lnTo>
                    <a:close/>
                  </a:path>
                </a:pathLst>
              </a:custGeom>
              <a:solidFill>
                <a:srgbClr val="82854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55575"/>
                <a:ext cx="860475" cy="2760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329787" y="4661925"/>
              <a:ext cx="14055" cy="882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7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555289" y="3940580"/>
              <a:ext cx="5726303" cy="1528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8"/>
                </a:lnSpc>
                <a:spcBef>
                  <a:spcPct val="0"/>
                </a:spcBef>
              </a:pPr>
              <a:r>
                <a:rPr lang="en-US" sz="3320">
                  <a:solidFill>
                    <a:srgbClr val="DBC898"/>
                  </a:solidFill>
                  <a:latin typeface="Open Sans Bold"/>
                </a:rPr>
                <a:t>Traitement des donées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256735"/>
              <a:ext cx="3728324" cy="11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Détection du niveau</a:t>
              </a:r>
            </a:p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d’eau :</a:t>
              </a: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 Entrée numérique</a:t>
              </a:r>
            </a:p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541202"/>
              <a:ext cx="3728324" cy="11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Détection du niveau</a:t>
              </a:r>
            </a:p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d’eau : Entrée numérique</a:t>
              </a:r>
            </a:p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240066" y="4700025"/>
              <a:ext cx="3728324" cy="74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Alerte,</a:t>
              </a: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 led allumé</a:t>
              </a:r>
            </a:p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281592" y="1256735"/>
              <a:ext cx="3728324" cy="74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Distribution d’eau :</a:t>
              </a:r>
            </a:p>
            <a:p>
              <a:pPr algn="l">
                <a:lnSpc>
                  <a:spcPts val="2324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 Sortie n</a:t>
              </a: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umérique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843939"/>
              <a:ext cx="3728324" cy="11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Détection de lumiére</a:t>
              </a: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 : </a:t>
              </a: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Entrée analogique </a:t>
              </a:r>
            </a:p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299268" y="7843939"/>
              <a:ext cx="3728324" cy="74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1660">
                  <a:solidFill>
                    <a:srgbClr val="000000"/>
                  </a:solidFill>
                  <a:latin typeface="Open Sans Bold"/>
                </a:rPr>
                <a:t>Alerte,</a:t>
              </a:r>
              <a:r>
                <a:rPr lang="en-US" sz="1660">
                  <a:solidFill>
                    <a:srgbClr val="5E17EB"/>
                  </a:solidFill>
                  <a:latin typeface="Open Sans Bold"/>
                </a:rPr>
                <a:t> </a:t>
              </a:r>
              <a:r>
                <a:rPr lang="en-US" sz="1660">
                  <a:solidFill>
                    <a:srgbClr val="FFFFFF"/>
                  </a:solidFill>
                  <a:latin typeface="Open Sans Bold"/>
                </a:rPr>
                <a:t>led allumé</a:t>
              </a:r>
            </a:p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BC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2502" y="2864238"/>
            <a:ext cx="3295293" cy="2445549"/>
            <a:chOff x="0" y="0"/>
            <a:chExt cx="843792" cy="6262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3792" cy="626207"/>
            </a:xfrm>
            <a:custGeom>
              <a:avLst/>
              <a:gdLst/>
              <a:ahLst/>
              <a:cxnLst/>
              <a:rect r="r" b="b" t="t" l="l"/>
              <a:pathLst>
                <a:path h="626207" w="843792">
                  <a:moveTo>
                    <a:pt x="0" y="0"/>
                  </a:moveTo>
                  <a:lnTo>
                    <a:pt x="843792" y="0"/>
                  </a:lnTo>
                  <a:lnTo>
                    <a:pt x="843792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43792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57150" y="4590413"/>
            <a:ext cx="12024" cy="77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2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216669" y="2920749"/>
            <a:ext cx="2824478" cy="2445549"/>
            <a:chOff x="0" y="0"/>
            <a:chExt cx="723235" cy="626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39947" y="2864238"/>
            <a:ext cx="2824478" cy="2445549"/>
            <a:chOff x="0" y="0"/>
            <a:chExt cx="723235" cy="6262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2271" y="6808014"/>
            <a:ext cx="2824478" cy="2445549"/>
            <a:chOff x="0" y="0"/>
            <a:chExt cx="723235" cy="626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8640" y="6812751"/>
            <a:ext cx="2824478" cy="2445549"/>
            <a:chOff x="0" y="0"/>
            <a:chExt cx="723235" cy="6262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98217" y="6808014"/>
            <a:ext cx="2824478" cy="2445549"/>
            <a:chOff x="0" y="0"/>
            <a:chExt cx="723235" cy="6262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87795" y="6812751"/>
            <a:ext cx="2824478" cy="2445549"/>
            <a:chOff x="0" y="0"/>
            <a:chExt cx="723235" cy="6262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3235" cy="626207"/>
            </a:xfrm>
            <a:custGeom>
              <a:avLst/>
              <a:gdLst/>
              <a:ahLst/>
              <a:cxnLst/>
              <a:rect r="r" b="b" t="t" l="l"/>
              <a:pathLst>
                <a:path h="626207" w="723235">
                  <a:moveTo>
                    <a:pt x="0" y="0"/>
                  </a:moveTo>
                  <a:lnTo>
                    <a:pt x="723235" y="0"/>
                  </a:lnTo>
                  <a:lnTo>
                    <a:pt x="723235" y="626207"/>
                  </a:lnTo>
                  <a:lnTo>
                    <a:pt x="0" y="626207"/>
                  </a:lnTo>
                  <a:close/>
                </a:path>
              </a:pathLst>
            </a:custGeom>
            <a:solidFill>
              <a:srgbClr val="434C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23235" cy="673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28700" y="3573272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5846600" y="3549225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676524" y="3549225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3877116" y="7578989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7553875" y="7578989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1230634" y="7578989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165005" y="7578989"/>
            <a:ext cx="5021101" cy="0"/>
          </a:xfrm>
          <a:prstGeom prst="line">
            <a:avLst/>
          </a:prstGeom>
          <a:ln cap="flat" w="47625">
            <a:solidFill>
              <a:srgbClr val="DBC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5087795" y="4087012"/>
            <a:ext cx="2152153" cy="0"/>
          </a:xfrm>
          <a:prstGeom prst="line">
            <a:avLst/>
          </a:prstGeom>
          <a:ln cap="flat" w="95250">
            <a:solidFill>
              <a:srgbClr val="8285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10064426" y="4135107"/>
            <a:ext cx="2152153" cy="0"/>
          </a:xfrm>
          <a:prstGeom prst="line">
            <a:avLst/>
          </a:prstGeom>
          <a:ln cap="flat" w="95250">
            <a:solidFill>
              <a:srgbClr val="8285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4096750" y="8030789"/>
            <a:ext cx="991045" cy="4737"/>
          </a:xfrm>
          <a:prstGeom prst="line">
            <a:avLst/>
          </a:prstGeom>
          <a:ln cap="flat" w="95250">
            <a:solidFill>
              <a:srgbClr val="8285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11722925" y="8033157"/>
            <a:ext cx="991045" cy="4737"/>
          </a:xfrm>
          <a:prstGeom prst="line">
            <a:avLst/>
          </a:prstGeom>
          <a:ln cap="flat" w="95250">
            <a:solidFill>
              <a:srgbClr val="8285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7912503" y="7977958"/>
            <a:ext cx="991045" cy="4737"/>
          </a:xfrm>
          <a:prstGeom prst="line">
            <a:avLst/>
          </a:prstGeom>
          <a:ln cap="flat" w="95250">
            <a:solidFill>
              <a:srgbClr val="8285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2613236" y="2863599"/>
            <a:ext cx="1653824" cy="50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E3B63C"/>
                </a:solidFill>
                <a:latin typeface="Open Sans Bold"/>
              </a:rPr>
              <a:t>Acquérir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50768" y="2863599"/>
            <a:ext cx="2760568" cy="50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E3B63C"/>
                </a:solidFill>
                <a:latin typeface="Open Sans Bold"/>
              </a:rPr>
              <a:t>Communiquer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39993" y="4077957"/>
            <a:ext cx="2824478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Carte Arduino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92502" y="7980744"/>
            <a:ext cx="1784018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Batterie 9V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86709" y="7973639"/>
            <a:ext cx="722550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NPN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6990" y="7920808"/>
            <a:ext cx="1106933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Pompe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67884" y="7925544"/>
            <a:ext cx="1168366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Tuyaux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50768" y="4086374"/>
            <a:ext cx="2824478" cy="4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C4C1BD"/>
                </a:solidFill>
                <a:latin typeface="Open Sans Bold"/>
              </a:rPr>
              <a:t>LED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02027" y="3651451"/>
            <a:ext cx="3295293" cy="161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7"/>
              </a:lnSpc>
            </a:pPr>
            <a:r>
              <a:rPr lang="en-US" sz="2019">
                <a:solidFill>
                  <a:srgbClr val="C4C1BD"/>
                </a:solidFill>
                <a:latin typeface="Open Sans Bold"/>
              </a:rPr>
              <a:t>Capteur d’humidité </a:t>
            </a:r>
          </a:p>
          <a:p>
            <a:pPr algn="just">
              <a:lnSpc>
                <a:spcPts val="2827"/>
              </a:lnSpc>
            </a:pPr>
            <a:r>
              <a:rPr lang="en-US" sz="2019">
                <a:solidFill>
                  <a:srgbClr val="C4C1BD"/>
                </a:solidFill>
                <a:latin typeface="Open Sans Bold"/>
              </a:rPr>
              <a:t>Capteur de niveau d’eau</a:t>
            </a:r>
          </a:p>
          <a:p>
            <a:pPr algn="just">
              <a:lnSpc>
                <a:spcPts val="2827"/>
              </a:lnSpc>
            </a:pPr>
            <a:r>
              <a:rPr lang="en-US" sz="2019">
                <a:solidFill>
                  <a:srgbClr val="C4C1BD"/>
                </a:solidFill>
                <a:latin typeface="Open Sans Bold"/>
              </a:rPr>
              <a:t>Capteur de température</a:t>
            </a:r>
          </a:p>
          <a:p>
            <a:pPr algn="just">
              <a:lnSpc>
                <a:spcPts val="2827"/>
              </a:lnSpc>
            </a:pPr>
            <a:r>
              <a:rPr lang="en-US" sz="2019">
                <a:solidFill>
                  <a:srgbClr val="C4C1BD"/>
                </a:solidFill>
                <a:latin typeface="Open Sans Bold"/>
              </a:rPr>
              <a:t>Capteur photorésistance</a:t>
            </a:r>
          </a:p>
          <a:p>
            <a:pPr algn="ctr">
              <a:lnSpc>
                <a:spcPts val="1789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2913248" y="6755601"/>
            <a:ext cx="2415262" cy="50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E3B63C"/>
                </a:solidFill>
                <a:latin typeface="Open Sans Bold"/>
              </a:rPr>
              <a:t>Transmettre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65005" y="695713"/>
            <a:ext cx="1146512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5833D"/>
                </a:solidFill>
                <a:latin typeface="League Spartan"/>
              </a:rPr>
              <a:t>Chaines d’énergie et d’information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DAGGCPy7x1k</dc:identifier>
  <dcterms:modified xsi:type="dcterms:W3CDTF">2011-08-01T06:04:30Z</dcterms:modified>
  <cp:revision>1</cp:revision>
  <dc:title>Projet</dc:title>
</cp:coreProperties>
</file>